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 id="2147483732" r:id="rId2"/>
    <p:sldMasterId id="2147483744" r:id="rId3"/>
    <p:sldMasterId id="2147483756" r:id="rId4"/>
  </p:sldMasterIdLst>
  <p:notesMasterIdLst>
    <p:notesMasterId r:id="rId45"/>
  </p:notesMasterIdLst>
  <p:sldIdLst>
    <p:sldId id="358" r:id="rId5"/>
    <p:sldId id="302" r:id="rId6"/>
    <p:sldId id="353" r:id="rId7"/>
    <p:sldId id="352" r:id="rId8"/>
    <p:sldId id="362" r:id="rId9"/>
    <p:sldId id="355" r:id="rId10"/>
    <p:sldId id="356" r:id="rId11"/>
    <p:sldId id="306" r:id="rId12"/>
    <p:sldId id="309" r:id="rId13"/>
    <p:sldId id="299" r:id="rId14"/>
    <p:sldId id="318" r:id="rId15"/>
    <p:sldId id="308" r:id="rId16"/>
    <p:sldId id="312" r:id="rId17"/>
    <p:sldId id="357" r:id="rId18"/>
    <p:sldId id="257" r:id="rId19"/>
    <p:sldId id="263" r:id="rId20"/>
    <p:sldId id="275" r:id="rId21"/>
    <p:sldId id="258" r:id="rId22"/>
    <p:sldId id="259" r:id="rId23"/>
    <p:sldId id="278" r:id="rId24"/>
    <p:sldId id="261" r:id="rId25"/>
    <p:sldId id="279" r:id="rId26"/>
    <p:sldId id="262" r:id="rId27"/>
    <p:sldId id="280" r:id="rId28"/>
    <p:sldId id="281" r:id="rId29"/>
    <p:sldId id="282" r:id="rId30"/>
    <p:sldId id="360" r:id="rId31"/>
    <p:sldId id="283" r:id="rId32"/>
    <p:sldId id="284" r:id="rId33"/>
    <p:sldId id="295" r:id="rId34"/>
    <p:sldId id="285" r:id="rId35"/>
    <p:sldId id="286" r:id="rId36"/>
    <p:sldId id="287" r:id="rId37"/>
    <p:sldId id="288" r:id="rId38"/>
    <p:sldId id="296" r:id="rId39"/>
    <p:sldId id="289" r:id="rId40"/>
    <p:sldId id="383" r:id="rId41"/>
    <p:sldId id="359" r:id="rId42"/>
    <p:sldId id="382" r:id="rId43"/>
    <p:sldId id="384" r:id="rId44"/>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5683"/>
    <a:srgbClr val="00A2E1"/>
    <a:srgbClr val="007D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85" autoAdjust="0"/>
    <p:restoredTop sz="94694"/>
  </p:normalViewPr>
  <p:slideViewPr>
    <p:cSldViewPr snapToGrid="0" snapToObjects="1">
      <p:cViewPr varScale="1">
        <p:scale>
          <a:sx n="62" d="100"/>
          <a:sy n="62" d="100"/>
        </p:scale>
        <p:origin x="74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5F812A78-C141-4641-AACA-C3402DE47025}" type="datetimeFigureOut">
              <a:rPr lang="en-IE" smtClean="0"/>
              <a:t>15/09/2022</a:t>
            </a:fld>
            <a:endParaRPr lang="en-IE"/>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99DA1E46-4266-41DC-A55F-64D82BF1D390}" type="slidenum">
              <a:rPr lang="en-IE" smtClean="0"/>
              <a:t>‹#›</a:t>
            </a:fld>
            <a:endParaRPr lang="en-IE"/>
          </a:p>
        </p:txBody>
      </p:sp>
    </p:spTree>
    <p:extLst>
      <p:ext uri="{BB962C8B-B14F-4D97-AF65-F5344CB8AC3E}">
        <p14:creationId xmlns:p14="http://schemas.microsoft.com/office/powerpoint/2010/main" val="3974512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326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863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990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332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817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7742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5789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6824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67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956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1324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7918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3736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421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00057BAD-85BA-4E07-ACD6-CD672DD837D9}" type="datetimeFigureOut">
              <a:rPr lang="en-IE" smtClean="0"/>
              <a:t>15/09/2022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345374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00057BAD-85BA-4E07-ACD6-CD672DD837D9}" type="datetimeFigureOut">
              <a:rPr lang="en-IE" smtClean="0"/>
              <a:t>15/09/2022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591322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00057BAD-85BA-4E07-ACD6-CD672DD837D9}" type="datetimeFigureOut">
              <a:rPr lang="en-IE" smtClean="0"/>
              <a:t>15/09/2022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345387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5FA3BD15-C010-49B8-A36D-D4AE60575CE6}" type="datetimeFigureOut">
              <a:rPr lang="en-IE" smtClean="0"/>
              <a:t>15/09/2022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37819988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5FA3BD15-C010-49B8-A36D-D4AE60575CE6}" type="datetimeFigureOut">
              <a:rPr lang="en-IE" smtClean="0"/>
              <a:t>15/09/2022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13160681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A3BD15-C010-49B8-A36D-D4AE60575CE6}" type="datetimeFigureOut">
              <a:rPr lang="en-IE" smtClean="0"/>
              <a:t>15/09/2022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115050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5FA3BD15-C010-49B8-A36D-D4AE60575CE6}" type="datetimeFigureOut">
              <a:rPr lang="en-IE" smtClean="0"/>
              <a:t>15/09/2022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3623339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5FA3BD15-C010-49B8-A36D-D4AE60575CE6}" type="datetimeFigureOut">
              <a:rPr lang="en-IE" smtClean="0"/>
              <a:t>15/09/2022</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415115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5FA3BD15-C010-49B8-A36D-D4AE60575CE6}" type="datetimeFigureOut">
              <a:rPr lang="en-IE" smtClean="0"/>
              <a:t>15/09/2022</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3900656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A3BD15-C010-49B8-A36D-D4AE60575CE6}" type="datetimeFigureOut">
              <a:rPr lang="en-IE" smtClean="0"/>
              <a:t>15/09/2022</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1142654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A3BD15-C010-49B8-A36D-D4AE60575CE6}" type="datetimeFigureOut">
              <a:rPr lang="en-IE" smtClean="0"/>
              <a:t>15/09/2022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3616097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00057BAD-85BA-4E07-ACD6-CD672DD837D9}" type="datetimeFigureOut">
              <a:rPr lang="en-IE" smtClean="0"/>
              <a:t>15/09/2022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33026552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A3BD15-C010-49B8-A36D-D4AE60575CE6}" type="datetimeFigureOut">
              <a:rPr lang="en-IE" smtClean="0"/>
              <a:t>15/09/2022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19945937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5FA3BD15-C010-49B8-A36D-D4AE60575CE6}" type="datetimeFigureOut">
              <a:rPr lang="en-IE" smtClean="0"/>
              <a:t>15/09/2022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868471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5FA3BD15-C010-49B8-A36D-D4AE60575CE6}" type="datetimeFigureOut">
              <a:rPr lang="en-IE" smtClean="0"/>
              <a:t>15/09/2022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19314746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15/09/2022</a:t>
            </a:fld>
            <a:endParaRPr lang="en-I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IE"/>
          </a:p>
        </p:txBody>
      </p:sp>
      <p:sp>
        <p:nvSpPr>
          <p:cNvPr id="6" name="Slide Number Placeholder 5"/>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42788088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E"/>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15/09/2022</a:t>
            </a:fld>
            <a:endParaRPr lang="en-I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IE"/>
          </a:p>
        </p:txBody>
      </p:sp>
      <p:sp>
        <p:nvSpPr>
          <p:cNvPr id="6" name="Slide Number Placeholder 5"/>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32763691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IE"/>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15/09/2022</a:t>
            </a:fld>
            <a:endParaRPr lang="en-I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IE"/>
          </a:p>
        </p:txBody>
      </p:sp>
      <p:sp>
        <p:nvSpPr>
          <p:cNvPr id="6" name="Slide Number Placeholder 5"/>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37174097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E"/>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15/09/2022</a:t>
            </a:fld>
            <a:endParaRPr lang="en-IE"/>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IE"/>
          </a:p>
        </p:txBody>
      </p:sp>
      <p:sp>
        <p:nvSpPr>
          <p:cNvPr id="7" name="Slide Number Placeholder 6"/>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17336984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IE"/>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15/09/2022</a:t>
            </a:fld>
            <a:endParaRPr lang="en-IE"/>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IE"/>
          </a:p>
        </p:txBody>
      </p:sp>
      <p:sp>
        <p:nvSpPr>
          <p:cNvPr id="9" name="Slide Number Placeholder 8"/>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7652553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E"/>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15/09/2022</a:t>
            </a:fld>
            <a:endParaRPr lang="en-IE"/>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IE"/>
          </a:p>
        </p:txBody>
      </p:sp>
      <p:sp>
        <p:nvSpPr>
          <p:cNvPr id="5" name="Slide Number Placeholder 4"/>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16415771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15/09/2022</a:t>
            </a:fld>
            <a:endParaRPr lang="en-IE"/>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IE"/>
          </a:p>
        </p:txBody>
      </p:sp>
      <p:sp>
        <p:nvSpPr>
          <p:cNvPr id="4" name="Slide Number Placeholder 3"/>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566572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057BAD-85BA-4E07-ACD6-CD672DD837D9}" type="datetimeFigureOut">
              <a:rPr lang="en-IE" smtClean="0"/>
              <a:t>15/09/2022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34843706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IE"/>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15/09/2022</a:t>
            </a:fld>
            <a:endParaRPr lang="en-IE"/>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IE"/>
          </a:p>
        </p:txBody>
      </p:sp>
      <p:sp>
        <p:nvSpPr>
          <p:cNvPr id="7" name="Slide Number Placeholder 6"/>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26108418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IE"/>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15/09/2022</a:t>
            </a:fld>
            <a:endParaRPr lang="en-IE"/>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IE"/>
          </a:p>
        </p:txBody>
      </p:sp>
      <p:sp>
        <p:nvSpPr>
          <p:cNvPr id="7" name="Slide Number Placeholder 6"/>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32836042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E"/>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15/09/2022</a:t>
            </a:fld>
            <a:endParaRPr lang="en-I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IE"/>
          </a:p>
        </p:txBody>
      </p:sp>
      <p:sp>
        <p:nvSpPr>
          <p:cNvPr id="6" name="Slide Number Placeholder 5"/>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36014281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15/09/2022</a:t>
            </a:fld>
            <a:endParaRPr lang="en-I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IE"/>
          </a:p>
        </p:txBody>
      </p:sp>
      <p:sp>
        <p:nvSpPr>
          <p:cNvPr id="6" name="Slide Number Placeholder 5"/>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1090234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02D28-1F20-4F57-8B3E-FC3D7E9992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51101D83-0AC5-4ABD-A95B-9228E8B65F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6578ACD6-F56F-4AF7-A58F-A51A2E229E86}"/>
              </a:ext>
            </a:extLst>
          </p:cNvPr>
          <p:cNvSpPr>
            <a:spLocks noGrp="1"/>
          </p:cNvSpPr>
          <p:nvPr>
            <p:ph type="dt" sz="half" idx="10"/>
          </p:nvPr>
        </p:nvSpPr>
        <p:spPr/>
        <p:txBody>
          <a:bodyPr/>
          <a:lstStyle/>
          <a:p>
            <a:fld id="{765E95AA-C59E-4B5E-BCC2-59E4FC5D3ADE}" type="datetimeFigureOut">
              <a:rPr lang="en-IE" smtClean="0"/>
              <a:t>15/09/2022</a:t>
            </a:fld>
            <a:endParaRPr lang="en-IE"/>
          </a:p>
        </p:txBody>
      </p:sp>
      <p:sp>
        <p:nvSpPr>
          <p:cNvPr id="5" name="Footer Placeholder 4">
            <a:extLst>
              <a:ext uri="{FF2B5EF4-FFF2-40B4-BE49-F238E27FC236}">
                <a16:creationId xmlns:a16="http://schemas.microsoft.com/office/drawing/2014/main" id="{44EC4EE0-3FBF-480E-89E1-58424919F9A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48396CED-F5C6-40CE-A3AF-58DC08064AC2}"/>
              </a:ext>
            </a:extLst>
          </p:cNvPr>
          <p:cNvSpPr>
            <a:spLocks noGrp="1"/>
          </p:cNvSpPr>
          <p:nvPr>
            <p:ph type="sldNum" sz="quarter" idx="12"/>
          </p:nvPr>
        </p:nvSpPr>
        <p:spPr/>
        <p:txBody>
          <a:bodyPr/>
          <a:lstStyle/>
          <a:p>
            <a:fld id="{9D33EA1B-BED1-4EB3-8C73-F6B985B88ADB}" type="slidenum">
              <a:rPr lang="en-IE" smtClean="0"/>
              <a:t>‹#›</a:t>
            </a:fld>
            <a:endParaRPr lang="en-IE"/>
          </a:p>
        </p:txBody>
      </p:sp>
    </p:spTree>
    <p:extLst>
      <p:ext uri="{BB962C8B-B14F-4D97-AF65-F5344CB8AC3E}">
        <p14:creationId xmlns:p14="http://schemas.microsoft.com/office/powerpoint/2010/main" val="18357300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8AB00-CDDB-4AD5-ABE1-BEC1171775D7}"/>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C4E24271-D563-4443-9BF8-F207783621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61DEF4EF-BB4A-40EF-BC7A-4402D424A6F7}"/>
              </a:ext>
            </a:extLst>
          </p:cNvPr>
          <p:cNvSpPr>
            <a:spLocks noGrp="1"/>
          </p:cNvSpPr>
          <p:nvPr>
            <p:ph type="dt" sz="half" idx="10"/>
          </p:nvPr>
        </p:nvSpPr>
        <p:spPr/>
        <p:txBody>
          <a:bodyPr/>
          <a:lstStyle/>
          <a:p>
            <a:fld id="{765E95AA-C59E-4B5E-BCC2-59E4FC5D3ADE}" type="datetimeFigureOut">
              <a:rPr lang="en-IE" smtClean="0"/>
              <a:t>15/09/2022</a:t>
            </a:fld>
            <a:endParaRPr lang="en-IE"/>
          </a:p>
        </p:txBody>
      </p:sp>
      <p:sp>
        <p:nvSpPr>
          <p:cNvPr id="5" name="Footer Placeholder 4">
            <a:extLst>
              <a:ext uri="{FF2B5EF4-FFF2-40B4-BE49-F238E27FC236}">
                <a16:creationId xmlns:a16="http://schemas.microsoft.com/office/drawing/2014/main" id="{6F6DE710-E5C7-42AE-95DA-DDEF6BD8EE0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663E948-301E-4B07-B831-2C8935BE6D2D}"/>
              </a:ext>
            </a:extLst>
          </p:cNvPr>
          <p:cNvSpPr>
            <a:spLocks noGrp="1"/>
          </p:cNvSpPr>
          <p:nvPr>
            <p:ph type="sldNum" sz="quarter" idx="12"/>
          </p:nvPr>
        </p:nvSpPr>
        <p:spPr/>
        <p:txBody>
          <a:bodyPr/>
          <a:lstStyle/>
          <a:p>
            <a:fld id="{9D33EA1B-BED1-4EB3-8C73-F6B985B88ADB}" type="slidenum">
              <a:rPr lang="en-IE" smtClean="0"/>
              <a:t>‹#›</a:t>
            </a:fld>
            <a:endParaRPr lang="en-IE"/>
          </a:p>
        </p:txBody>
      </p:sp>
    </p:spTree>
    <p:extLst>
      <p:ext uri="{BB962C8B-B14F-4D97-AF65-F5344CB8AC3E}">
        <p14:creationId xmlns:p14="http://schemas.microsoft.com/office/powerpoint/2010/main" val="39000611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F9F6E-20A8-4E3F-B161-2F32082A7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9585524E-FE92-449B-A9D8-0E802B4020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B9D99C-9FC9-4C95-98A4-AE7AFC9E04E8}"/>
              </a:ext>
            </a:extLst>
          </p:cNvPr>
          <p:cNvSpPr>
            <a:spLocks noGrp="1"/>
          </p:cNvSpPr>
          <p:nvPr>
            <p:ph type="dt" sz="half" idx="10"/>
          </p:nvPr>
        </p:nvSpPr>
        <p:spPr/>
        <p:txBody>
          <a:bodyPr/>
          <a:lstStyle/>
          <a:p>
            <a:fld id="{765E95AA-C59E-4B5E-BCC2-59E4FC5D3ADE}" type="datetimeFigureOut">
              <a:rPr lang="en-IE" smtClean="0"/>
              <a:t>15/09/2022</a:t>
            </a:fld>
            <a:endParaRPr lang="en-IE"/>
          </a:p>
        </p:txBody>
      </p:sp>
      <p:sp>
        <p:nvSpPr>
          <p:cNvPr id="5" name="Footer Placeholder 4">
            <a:extLst>
              <a:ext uri="{FF2B5EF4-FFF2-40B4-BE49-F238E27FC236}">
                <a16:creationId xmlns:a16="http://schemas.microsoft.com/office/drawing/2014/main" id="{840AB924-8C14-4831-BDE0-2B4D9DA8539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8E99E950-F043-4721-93D8-B3FF7E56C6ED}"/>
              </a:ext>
            </a:extLst>
          </p:cNvPr>
          <p:cNvSpPr>
            <a:spLocks noGrp="1"/>
          </p:cNvSpPr>
          <p:nvPr>
            <p:ph type="sldNum" sz="quarter" idx="12"/>
          </p:nvPr>
        </p:nvSpPr>
        <p:spPr/>
        <p:txBody>
          <a:bodyPr/>
          <a:lstStyle/>
          <a:p>
            <a:fld id="{9D33EA1B-BED1-4EB3-8C73-F6B985B88ADB}" type="slidenum">
              <a:rPr lang="en-IE" smtClean="0"/>
              <a:t>‹#›</a:t>
            </a:fld>
            <a:endParaRPr lang="en-IE"/>
          </a:p>
        </p:txBody>
      </p:sp>
    </p:spTree>
    <p:extLst>
      <p:ext uri="{BB962C8B-B14F-4D97-AF65-F5344CB8AC3E}">
        <p14:creationId xmlns:p14="http://schemas.microsoft.com/office/powerpoint/2010/main" val="38110949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6CE8A-A5C3-4B8C-BEFF-3710461DFD24}"/>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A9BDBA63-43BD-4915-B1AF-1E4EA6D913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466EA45A-2D26-41B9-867B-9566258B24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8431A320-AB9B-482F-A4D9-ED851808957C}"/>
              </a:ext>
            </a:extLst>
          </p:cNvPr>
          <p:cNvSpPr>
            <a:spLocks noGrp="1"/>
          </p:cNvSpPr>
          <p:nvPr>
            <p:ph type="dt" sz="half" idx="10"/>
          </p:nvPr>
        </p:nvSpPr>
        <p:spPr/>
        <p:txBody>
          <a:bodyPr/>
          <a:lstStyle/>
          <a:p>
            <a:fld id="{765E95AA-C59E-4B5E-BCC2-59E4FC5D3ADE}" type="datetimeFigureOut">
              <a:rPr lang="en-IE" smtClean="0"/>
              <a:t>15/09/2022</a:t>
            </a:fld>
            <a:endParaRPr lang="en-IE"/>
          </a:p>
        </p:txBody>
      </p:sp>
      <p:sp>
        <p:nvSpPr>
          <p:cNvPr id="6" name="Footer Placeholder 5">
            <a:extLst>
              <a:ext uri="{FF2B5EF4-FFF2-40B4-BE49-F238E27FC236}">
                <a16:creationId xmlns:a16="http://schemas.microsoft.com/office/drawing/2014/main" id="{E834C223-2B62-4453-B309-001F25CAC4BF}"/>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08C0BBEE-A5A0-4B9A-9B34-828B7AF33A47}"/>
              </a:ext>
            </a:extLst>
          </p:cNvPr>
          <p:cNvSpPr>
            <a:spLocks noGrp="1"/>
          </p:cNvSpPr>
          <p:nvPr>
            <p:ph type="sldNum" sz="quarter" idx="12"/>
          </p:nvPr>
        </p:nvSpPr>
        <p:spPr/>
        <p:txBody>
          <a:bodyPr/>
          <a:lstStyle/>
          <a:p>
            <a:fld id="{9D33EA1B-BED1-4EB3-8C73-F6B985B88ADB}" type="slidenum">
              <a:rPr lang="en-IE" smtClean="0"/>
              <a:t>‹#›</a:t>
            </a:fld>
            <a:endParaRPr lang="en-IE"/>
          </a:p>
        </p:txBody>
      </p:sp>
    </p:spTree>
    <p:extLst>
      <p:ext uri="{BB962C8B-B14F-4D97-AF65-F5344CB8AC3E}">
        <p14:creationId xmlns:p14="http://schemas.microsoft.com/office/powerpoint/2010/main" val="42506419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77D88-D2F8-427E-99BC-D6EBD987FBCF}"/>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0518A40-643D-446A-B135-733648B7EB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5E2A3E-6423-4330-83F4-C38E60B42F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895AFBDB-28AB-45C6-A6A3-01A4B3CFED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90225E-3262-4F9A-9009-52C9BDC0E5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F3069BD4-0AA2-4E1F-B91D-E1E731964309}"/>
              </a:ext>
            </a:extLst>
          </p:cNvPr>
          <p:cNvSpPr>
            <a:spLocks noGrp="1"/>
          </p:cNvSpPr>
          <p:nvPr>
            <p:ph type="dt" sz="half" idx="10"/>
          </p:nvPr>
        </p:nvSpPr>
        <p:spPr/>
        <p:txBody>
          <a:bodyPr/>
          <a:lstStyle/>
          <a:p>
            <a:fld id="{765E95AA-C59E-4B5E-BCC2-59E4FC5D3ADE}" type="datetimeFigureOut">
              <a:rPr lang="en-IE" smtClean="0"/>
              <a:t>15/09/2022</a:t>
            </a:fld>
            <a:endParaRPr lang="en-IE"/>
          </a:p>
        </p:txBody>
      </p:sp>
      <p:sp>
        <p:nvSpPr>
          <p:cNvPr id="8" name="Footer Placeholder 7">
            <a:extLst>
              <a:ext uri="{FF2B5EF4-FFF2-40B4-BE49-F238E27FC236}">
                <a16:creationId xmlns:a16="http://schemas.microsoft.com/office/drawing/2014/main" id="{23AA31C9-33EB-4220-AE1C-4BCF94C56871}"/>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7B019B35-A173-497B-915B-F1B3498F8794}"/>
              </a:ext>
            </a:extLst>
          </p:cNvPr>
          <p:cNvSpPr>
            <a:spLocks noGrp="1"/>
          </p:cNvSpPr>
          <p:nvPr>
            <p:ph type="sldNum" sz="quarter" idx="12"/>
          </p:nvPr>
        </p:nvSpPr>
        <p:spPr/>
        <p:txBody>
          <a:bodyPr/>
          <a:lstStyle/>
          <a:p>
            <a:fld id="{9D33EA1B-BED1-4EB3-8C73-F6B985B88ADB}" type="slidenum">
              <a:rPr lang="en-IE" smtClean="0"/>
              <a:t>‹#›</a:t>
            </a:fld>
            <a:endParaRPr lang="en-IE"/>
          </a:p>
        </p:txBody>
      </p:sp>
    </p:spTree>
    <p:extLst>
      <p:ext uri="{BB962C8B-B14F-4D97-AF65-F5344CB8AC3E}">
        <p14:creationId xmlns:p14="http://schemas.microsoft.com/office/powerpoint/2010/main" val="36280625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C39A6-FE23-4857-B1E8-9698A37F48C8}"/>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8873BA77-689C-4A05-8C3F-7643F5B3ECB5}"/>
              </a:ext>
            </a:extLst>
          </p:cNvPr>
          <p:cNvSpPr>
            <a:spLocks noGrp="1"/>
          </p:cNvSpPr>
          <p:nvPr>
            <p:ph type="dt" sz="half" idx="10"/>
          </p:nvPr>
        </p:nvSpPr>
        <p:spPr/>
        <p:txBody>
          <a:bodyPr/>
          <a:lstStyle/>
          <a:p>
            <a:fld id="{765E95AA-C59E-4B5E-BCC2-59E4FC5D3ADE}" type="datetimeFigureOut">
              <a:rPr lang="en-IE" smtClean="0"/>
              <a:t>15/09/2022</a:t>
            </a:fld>
            <a:endParaRPr lang="en-IE"/>
          </a:p>
        </p:txBody>
      </p:sp>
      <p:sp>
        <p:nvSpPr>
          <p:cNvPr id="4" name="Footer Placeholder 3">
            <a:extLst>
              <a:ext uri="{FF2B5EF4-FFF2-40B4-BE49-F238E27FC236}">
                <a16:creationId xmlns:a16="http://schemas.microsoft.com/office/drawing/2014/main" id="{25D1A713-5A44-4831-AC24-13744D74E328}"/>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7975AA04-6995-490D-82A2-E4006B179552}"/>
              </a:ext>
            </a:extLst>
          </p:cNvPr>
          <p:cNvSpPr>
            <a:spLocks noGrp="1"/>
          </p:cNvSpPr>
          <p:nvPr>
            <p:ph type="sldNum" sz="quarter" idx="12"/>
          </p:nvPr>
        </p:nvSpPr>
        <p:spPr/>
        <p:txBody>
          <a:bodyPr/>
          <a:lstStyle/>
          <a:p>
            <a:fld id="{9D33EA1B-BED1-4EB3-8C73-F6B985B88ADB}" type="slidenum">
              <a:rPr lang="en-IE" smtClean="0"/>
              <a:t>‹#›</a:t>
            </a:fld>
            <a:endParaRPr lang="en-IE"/>
          </a:p>
        </p:txBody>
      </p:sp>
    </p:spTree>
    <p:extLst>
      <p:ext uri="{BB962C8B-B14F-4D97-AF65-F5344CB8AC3E}">
        <p14:creationId xmlns:p14="http://schemas.microsoft.com/office/powerpoint/2010/main" val="4094720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00057BAD-85BA-4E07-ACD6-CD672DD837D9}" type="datetimeFigureOut">
              <a:rPr lang="en-IE" smtClean="0"/>
              <a:t>15/09/2022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11650365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2D2F56-25CC-4FCC-83AB-5FE8F7E1928A}"/>
              </a:ext>
            </a:extLst>
          </p:cNvPr>
          <p:cNvSpPr>
            <a:spLocks noGrp="1"/>
          </p:cNvSpPr>
          <p:nvPr>
            <p:ph type="dt" sz="half" idx="10"/>
          </p:nvPr>
        </p:nvSpPr>
        <p:spPr/>
        <p:txBody>
          <a:bodyPr/>
          <a:lstStyle/>
          <a:p>
            <a:fld id="{765E95AA-C59E-4B5E-BCC2-59E4FC5D3ADE}" type="datetimeFigureOut">
              <a:rPr lang="en-IE" smtClean="0"/>
              <a:t>15/09/2022</a:t>
            </a:fld>
            <a:endParaRPr lang="en-IE"/>
          </a:p>
        </p:txBody>
      </p:sp>
      <p:sp>
        <p:nvSpPr>
          <p:cNvPr id="3" name="Footer Placeholder 2">
            <a:extLst>
              <a:ext uri="{FF2B5EF4-FFF2-40B4-BE49-F238E27FC236}">
                <a16:creationId xmlns:a16="http://schemas.microsoft.com/office/drawing/2014/main" id="{B0E84359-8F15-4F63-9B25-60BD3CC474B4}"/>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389AF5EE-004E-45C8-B8A6-10C863FDE329}"/>
              </a:ext>
            </a:extLst>
          </p:cNvPr>
          <p:cNvSpPr>
            <a:spLocks noGrp="1"/>
          </p:cNvSpPr>
          <p:nvPr>
            <p:ph type="sldNum" sz="quarter" idx="12"/>
          </p:nvPr>
        </p:nvSpPr>
        <p:spPr/>
        <p:txBody>
          <a:bodyPr/>
          <a:lstStyle/>
          <a:p>
            <a:fld id="{9D33EA1B-BED1-4EB3-8C73-F6B985B88ADB}" type="slidenum">
              <a:rPr lang="en-IE" smtClean="0"/>
              <a:t>‹#›</a:t>
            </a:fld>
            <a:endParaRPr lang="en-IE"/>
          </a:p>
        </p:txBody>
      </p:sp>
    </p:spTree>
    <p:extLst>
      <p:ext uri="{BB962C8B-B14F-4D97-AF65-F5344CB8AC3E}">
        <p14:creationId xmlns:p14="http://schemas.microsoft.com/office/powerpoint/2010/main" val="2025270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0CE6A-FC5A-4820-B17D-242C2AD913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3DAB5481-5B73-4FE6-96C7-ED2E60905D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CB9E31BB-7C93-45EE-8E11-794639194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8E89E6-045A-44F9-87D8-F071D25A70F9}"/>
              </a:ext>
            </a:extLst>
          </p:cNvPr>
          <p:cNvSpPr>
            <a:spLocks noGrp="1"/>
          </p:cNvSpPr>
          <p:nvPr>
            <p:ph type="dt" sz="half" idx="10"/>
          </p:nvPr>
        </p:nvSpPr>
        <p:spPr/>
        <p:txBody>
          <a:bodyPr/>
          <a:lstStyle/>
          <a:p>
            <a:fld id="{765E95AA-C59E-4B5E-BCC2-59E4FC5D3ADE}" type="datetimeFigureOut">
              <a:rPr lang="en-IE" smtClean="0"/>
              <a:t>15/09/2022</a:t>
            </a:fld>
            <a:endParaRPr lang="en-IE"/>
          </a:p>
        </p:txBody>
      </p:sp>
      <p:sp>
        <p:nvSpPr>
          <p:cNvPr id="6" name="Footer Placeholder 5">
            <a:extLst>
              <a:ext uri="{FF2B5EF4-FFF2-40B4-BE49-F238E27FC236}">
                <a16:creationId xmlns:a16="http://schemas.microsoft.com/office/drawing/2014/main" id="{A98A08E8-7FBA-4E40-8158-011BFD07CC48}"/>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73A420B3-5048-4BBF-B74E-75BA77E51731}"/>
              </a:ext>
            </a:extLst>
          </p:cNvPr>
          <p:cNvSpPr>
            <a:spLocks noGrp="1"/>
          </p:cNvSpPr>
          <p:nvPr>
            <p:ph type="sldNum" sz="quarter" idx="12"/>
          </p:nvPr>
        </p:nvSpPr>
        <p:spPr/>
        <p:txBody>
          <a:bodyPr/>
          <a:lstStyle/>
          <a:p>
            <a:fld id="{9D33EA1B-BED1-4EB3-8C73-F6B985B88ADB}" type="slidenum">
              <a:rPr lang="en-IE" smtClean="0"/>
              <a:t>‹#›</a:t>
            </a:fld>
            <a:endParaRPr lang="en-IE"/>
          </a:p>
        </p:txBody>
      </p:sp>
    </p:spTree>
    <p:extLst>
      <p:ext uri="{BB962C8B-B14F-4D97-AF65-F5344CB8AC3E}">
        <p14:creationId xmlns:p14="http://schemas.microsoft.com/office/powerpoint/2010/main" val="34730577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23D4D-662E-449E-A9BB-FE128D896B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2859D524-67C8-44C9-8C8B-794D7EF1E1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CD52EE18-C02D-4B69-907C-561E64F8AB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7FE01A-6FDF-4D5E-BA6D-F71B2EB7E70D}"/>
              </a:ext>
            </a:extLst>
          </p:cNvPr>
          <p:cNvSpPr>
            <a:spLocks noGrp="1"/>
          </p:cNvSpPr>
          <p:nvPr>
            <p:ph type="dt" sz="half" idx="10"/>
          </p:nvPr>
        </p:nvSpPr>
        <p:spPr/>
        <p:txBody>
          <a:bodyPr/>
          <a:lstStyle/>
          <a:p>
            <a:fld id="{765E95AA-C59E-4B5E-BCC2-59E4FC5D3ADE}" type="datetimeFigureOut">
              <a:rPr lang="en-IE" smtClean="0"/>
              <a:t>15/09/2022</a:t>
            </a:fld>
            <a:endParaRPr lang="en-IE"/>
          </a:p>
        </p:txBody>
      </p:sp>
      <p:sp>
        <p:nvSpPr>
          <p:cNvPr id="6" name="Footer Placeholder 5">
            <a:extLst>
              <a:ext uri="{FF2B5EF4-FFF2-40B4-BE49-F238E27FC236}">
                <a16:creationId xmlns:a16="http://schemas.microsoft.com/office/drawing/2014/main" id="{AD849AD0-06B7-42C8-BB03-2FE956273078}"/>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7798756A-674A-4A3B-A2C1-78E6DFF69008}"/>
              </a:ext>
            </a:extLst>
          </p:cNvPr>
          <p:cNvSpPr>
            <a:spLocks noGrp="1"/>
          </p:cNvSpPr>
          <p:nvPr>
            <p:ph type="sldNum" sz="quarter" idx="12"/>
          </p:nvPr>
        </p:nvSpPr>
        <p:spPr/>
        <p:txBody>
          <a:bodyPr/>
          <a:lstStyle/>
          <a:p>
            <a:fld id="{9D33EA1B-BED1-4EB3-8C73-F6B985B88ADB}" type="slidenum">
              <a:rPr lang="en-IE" smtClean="0"/>
              <a:t>‹#›</a:t>
            </a:fld>
            <a:endParaRPr lang="en-IE"/>
          </a:p>
        </p:txBody>
      </p:sp>
    </p:spTree>
    <p:extLst>
      <p:ext uri="{BB962C8B-B14F-4D97-AF65-F5344CB8AC3E}">
        <p14:creationId xmlns:p14="http://schemas.microsoft.com/office/powerpoint/2010/main" val="7722843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DAD9B-35A9-4956-85B1-FE49F5BB2A51}"/>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0EA4A931-70FF-4718-B60F-313326DD4E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C8BEC45-472C-4761-8BF2-4C1BFAB7B1E9}"/>
              </a:ext>
            </a:extLst>
          </p:cNvPr>
          <p:cNvSpPr>
            <a:spLocks noGrp="1"/>
          </p:cNvSpPr>
          <p:nvPr>
            <p:ph type="dt" sz="half" idx="10"/>
          </p:nvPr>
        </p:nvSpPr>
        <p:spPr/>
        <p:txBody>
          <a:bodyPr/>
          <a:lstStyle/>
          <a:p>
            <a:fld id="{765E95AA-C59E-4B5E-BCC2-59E4FC5D3ADE}" type="datetimeFigureOut">
              <a:rPr lang="en-IE" smtClean="0"/>
              <a:t>15/09/2022</a:t>
            </a:fld>
            <a:endParaRPr lang="en-IE"/>
          </a:p>
        </p:txBody>
      </p:sp>
      <p:sp>
        <p:nvSpPr>
          <p:cNvPr id="5" name="Footer Placeholder 4">
            <a:extLst>
              <a:ext uri="{FF2B5EF4-FFF2-40B4-BE49-F238E27FC236}">
                <a16:creationId xmlns:a16="http://schemas.microsoft.com/office/drawing/2014/main" id="{96D22EF0-BA1A-4BEA-838B-3F18F7BC99E0}"/>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20C8C91-5C82-4F1E-9B2C-EBCD09D8BCCF}"/>
              </a:ext>
            </a:extLst>
          </p:cNvPr>
          <p:cNvSpPr>
            <a:spLocks noGrp="1"/>
          </p:cNvSpPr>
          <p:nvPr>
            <p:ph type="sldNum" sz="quarter" idx="12"/>
          </p:nvPr>
        </p:nvSpPr>
        <p:spPr/>
        <p:txBody>
          <a:bodyPr/>
          <a:lstStyle/>
          <a:p>
            <a:fld id="{9D33EA1B-BED1-4EB3-8C73-F6B985B88ADB}" type="slidenum">
              <a:rPr lang="en-IE" smtClean="0"/>
              <a:t>‹#›</a:t>
            </a:fld>
            <a:endParaRPr lang="en-IE"/>
          </a:p>
        </p:txBody>
      </p:sp>
    </p:spTree>
    <p:extLst>
      <p:ext uri="{BB962C8B-B14F-4D97-AF65-F5344CB8AC3E}">
        <p14:creationId xmlns:p14="http://schemas.microsoft.com/office/powerpoint/2010/main" val="29519355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7F6325-64DD-4353-927A-EDF287A8C39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B21DA1F6-845C-410D-A3F7-E4AB4CAD4C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4A02C2F-E9A5-4E4B-99AE-64B0F6950834}"/>
              </a:ext>
            </a:extLst>
          </p:cNvPr>
          <p:cNvSpPr>
            <a:spLocks noGrp="1"/>
          </p:cNvSpPr>
          <p:nvPr>
            <p:ph type="dt" sz="half" idx="10"/>
          </p:nvPr>
        </p:nvSpPr>
        <p:spPr/>
        <p:txBody>
          <a:bodyPr/>
          <a:lstStyle/>
          <a:p>
            <a:fld id="{765E95AA-C59E-4B5E-BCC2-59E4FC5D3ADE}" type="datetimeFigureOut">
              <a:rPr lang="en-IE" smtClean="0"/>
              <a:t>15/09/2022</a:t>
            </a:fld>
            <a:endParaRPr lang="en-IE"/>
          </a:p>
        </p:txBody>
      </p:sp>
      <p:sp>
        <p:nvSpPr>
          <p:cNvPr id="5" name="Footer Placeholder 4">
            <a:extLst>
              <a:ext uri="{FF2B5EF4-FFF2-40B4-BE49-F238E27FC236}">
                <a16:creationId xmlns:a16="http://schemas.microsoft.com/office/drawing/2014/main" id="{10F71E19-584E-446E-AAF3-4ECC4E7A58E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9A9CFA6-6420-4268-8B12-C0D0A2F78ED0}"/>
              </a:ext>
            </a:extLst>
          </p:cNvPr>
          <p:cNvSpPr>
            <a:spLocks noGrp="1"/>
          </p:cNvSpPr>
          <p:nvPr>
            <p:ph type="sldNum" sz="quarter" idx="12"/>
          </p:nvPr>
        </p:nvSpPr>
        <p:spPr/>
        <p:txBody>
          <a:bodyPr/>
          <a:lstStyle/>
          <a:p>
            <a:fld id="{9D33EA1B-BED1-4EB3-8C73-F6B985B88ADB}" type="slidenum">
              <a:rPr lang="en-IE" smtClean="0"/>
              <a:t>‹#›</a:t>
            </a:fld>
            <a:endParaRPr lang="en-IE"/>
          </a:p>
        </p:txBody>
      </p:sp>
    </p:spTree>
    <p:extLst>
      <p:ext uri="{BB962C8B-B14F-4D97-AF65-F5344CB8AC3E}">
        <p14:creationId xmlns:p14="http://schemas.microsoft.com/office/powerpoint/2010/main" val="3027998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00057BAD-85BA-4E07-ACD6-CD672DD837D9}" type="datetimeFigureOut">
              <a:rPr lang="en-IE" smtClean="0"/>
              <a:t>15/09/2022</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3187591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00057BAD-85BA-4E07-ACD6-CD672DD837D9}" type="datetimeFigureOut">
              <a:rPr lang="en-IE" smtClean="0"/>
              <a:t>15/09/2022</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3209503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057BAD-85BA-4E07-ACD6-CD672DD837D9}" type="datetimeFigureOut">
              <a:rPr lang="en-IE" smtClean="0"/>
              <a:t>15/09/2022</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1263967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057BAD-85BA-4E07-ACD6-CD672DD837D9}" type="datetimeFigureOut">
              <a:rPr lang="en-IE" smtClean="0"/>
              <a:t>15/09/2022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4033425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057BAD-85BA-4E07-ACD6-CD672DD837D9}" type="datetimeFigureOut">
              <a:rPr lang="en-IE" smtClean="0"/>
              <a:t>15/09/2022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1439553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057BAD-85BA-4E07-ACD6-CD672DD837D9}" type="datetimeFigureOut">
              <a:rPr lang="en-IE" smtClean="0"/>
              <a:t>15/09/2022</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481275-55F8-4010-9771-D6160AE28C1D}" type="slidenum">
              <a:rPr lang="en-IE" smtClean="0"/>
              <a:t>‹#›</a:t>
            </a:fld>
            <a:endParaRPr lang="en-IE"/>
          </a:p>
        </p:txBody>
      </p:sp>
    </p:spTree>
    <p:extLst>
      <p:ext uri="{BB962C8B-B14F-4D97-AF65-F5344CB8AC3E}">
        <p14:creationId xmlns:p14="http://schemas.microsoft.com/office/powerpoint/2010/main" val="271783174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IE"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A3BD15-C010-49B8-A36D-D4AE60575CE6}" type="datetimeFigureOut">
              <a:rPr lang="en-IE" smtClean="0"/>
              <a:t>15/09/2022</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170CC2-54F1-4DC0-9CE0-163EF6C454B9}" type="slidenum">
              <a:rPr lang="en-IE" smtClean="0"/>
              <a:t>‹#›</a:t>
            </a:fld>
            <a:endParaRPr lang="en-IE"/>
          </a:p>
        </p:txBody>
      </p:sp>
    </p:spTree>
    <p:extLst>
      <p:ext uri="{BB962C8B-B14F-4D97-AF65-F5344CB8AC3E}">
        <p14:creationId xmlns:p14="http://schemas.microsoft.com/office/powerpoint/2010/main" val="14594796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Calibri"/>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b="-3"/>
          <a:stretch/>
        </p:blipFill>
        <p:spPr>
          <a:xfrm rot="10800000">
            <a:off x="10193865" y="4512377"/>
            <a:ext cx="1998133" cy="2336006"/>
          </a:xfrm>
          <a:prstGeom prst="snip2DiagRect">
            <a:avLst>
              <a:gd name="adj1" fmla="val 0"/>
              <a:gd name="adj2" fmla="val 0"/>
            </a:avLst>
          </a:prstGeom>
        </p:spPr>
      </p:pic>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userDrawn="1"/>
        </p:nvPicPr>
        <p:blipFill>
          <a:blip r:embed="rId14">
            <a:alphaModFix amt="70000"/>
          </a:blip>
          <a:stretch>
            <a:fillRect/>
          </a:stretch>
        </p:blipFill>
        <p:spPr>
          <a:xfrm>
            <a:off x="-2" y="0"/>
            <a:ext cx="12192000" cy="6858000"/>
          </a:xfrm>
          <a:prstGeom prst="rect">
            <a:avLst/>
          </a:prstGeom>
        </p:spPr>
      </p:pic>
    </p:spTree>
    <p:extLst>
      <p:ext uri="{BB962C8B-B14F-4D97-AF65-F5344CB8AC3E}">
        <p14:creationId xmlns:p14="http://schemas.microsoft.com/office/powerpoint/2010/main" val="375480122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95665F-75E4-44F1-B3ED-3CE857088C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14892218-B698-44F7-8C84-08FAEC123B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3652352-879C-4A92-AB1D-22FE6E80F1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5E95AA-C59E-4B5E-BCC2-59E4FC5D3ADE}" type="datetimeFigureOut">
              <a:rPr lang="en-IE" smtClean="0"/>
              <a:t>15/09/2022</a:t>
            </a:fld>
            <a:endParaRPr lang="en-IE"/>
          </a:p>
        </p:txBody>
      </p:sp>
      <p:sp>
        <p:nvSpPr>
          <p:cNvPr id="5" name="Footer Placeholder 4">
            <a:extLst>
              <a:ext uri="{FF2B5EF4-FFF2-40B4-BE49-F238E27FC236}">
                <a16:creationId xmlns:a16="http://schemas.microsoft.com/office/drawing/2014/main" id="{031691D1-B85E-4326-88DD-3956D19E6E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868146CC-0968-4E2B-B48E-1C1247E5C2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33EA1B-BED1-4EB3-8C73-F6B985B88ADB}" type="slidenum">
              <a:rPr lang="en-IE" smtClean="0"/>
              <a:t>‹#›</a:t>
            </a:fld>
            <a:endParaRPr lang="en-IE"/>
          </a:p>
        </p:txBody>
      </p:sp>
    </p:spTree>
    <p:extLst>
      <p:ext uri="{BB962C8B-B14F-4D97-AF65-F5344CB8AC3E}">
        <p14:creationId xmlns:p14="http://schemas.microsoft.com/office/powerpoint/2010/main" val="15828883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6.jp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4.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6.jpg"/></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mailto:CorkSTC@busconnects.ie" TargetMode="External"/><Relationship Id="rId5" Type="http://schemas.openxmlformats.org/officeDocument/2006/relationships/hyperlink" Target="https://consult.nationaltransport.ie/" TargetMode="External"/><Relationship Id="rId4" Type="http://schemas.openxmlformats.org/officeDocument/2006/relationships/image" Target="../media/image6.jpg"/></Relationships>
</file>

<file path=ppt/slides/_rels/slide3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jpg"/><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5.xml"/><Relationship Id="rId1" Type="http://schemas.openxmlformats.org/officeDocument/2006/relationships/video" Target="https://www.youtube.com/embed/OqBxM4blGso?feature=oembed" TargetMode="External"/><Relationship Id="rId6" Type="http://schemas.openxmlformats.org/officeDocument/2006/relationships/image" Target="../media/image51.png"/><Relationship Id="rId5" Type="http://schemas.openxmlformats.org/officeDocument/2006/relationships/image" Target="../media/image6.jp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7C16E-A2B0-ED85-0F59-A139D149955D}"/>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p:cNvPicPr>
            <a:picLocks noChangeAspect="1"/>
          </p:cNvPicPr>
          <p:nvPr/>
        </p:nvPicPr>
        <p:blipFill>
          <a:blip r:embed="rId3"/>
          <a:stretch>
            <a:fillRect/>
          </a:stretch>
        </p:blipFill>
        <p:spPr>
          <a:xfrm>
            <a:off x="1641320" y="4936738"/>
            <a:ext cx="1504950" cy="419100"/>
          </a:xfrm>
          <a:prstGeom prst="rect">
            <a:avLst/>
          </a:prstGeom>
        </p:spPr>
      </p:pic>
      <p:pic>
        <p:nvPicPr>
          <p:cNvPr id="6" name="Picture 5"/>
          <p:cNvPicPr>
            <a:picLocks noChangeAspect="1"/>
          </p:cNvPicPr>
          <p:nvPr/>
        </p:nvPicPr>
        <p:blipFill>
          <a:blip r:embed="rId4"/>
          <a:stretch>
            <a:fillRect/>
          </a:stretch>
        </p:blipFill>
        <p:spPr>
          <a:xfrm>
            <a:off x="3565950" y="1901631"/>
            <a:ext cx="849933" cy="231800"/>
          </a:xfrm>
          <a:prstGeom prst="rect">
            <a:avLst/>
          </a:prstGeom>
        </p:spPr>
      </p:pic>
    </p:spTree>
    <p:extLst>
      <p:ext uri="{BB962C8B-B14F-4D97-AF65-F5344CB8AC3E}">
        <p14:creationId xmlns:p14="http://schemas.microsoft.com/office/powerpoint/2010/main" val="2757565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con&#10;&#10;Description automatically generated with low confidence">
            <a:extLst>
              <a:ext uri="{FF2B5EF4-FFF2-40B4-BE49-F238E27FC236}">
                <a16:creationId xmlns:a16="http://schemas.microsoft.com/office/drawing/2014/main" id="{08145D61-29BA-6390-EC99-668D60831BC4}"/>
              </a:ext>
            </a:extLst>
          </p:cNvPr>
          <p:cNvPicPr>
            <a:picLocks noChangeAspect="1"/>
          </p:cNvPicPr>
          <p:nvPr/>
        </p:nvPicPr>
        <p:blipFill>
          <a:blip r:embed="rId3">
            <a:alphaModFix amt="70000"/>
          </a:blip>
          <a:stretch>
            <a:fillRect/>
          </a:stretch>
        </p:blipFill>
        <p:spPr>
          <a:xfrm>
            <a:off x="0" y="0"/>
            <a:ext cx="12192000" cy="6858000"/>
          </a:xfrm>
          <a:prstGeom prst="rect">
            <a:avLst/>
          </a:prstGeom>
        </p:spPr>
      </p:pic>
      <p:sp>
        <p:nvSpPr>
          <p:cNvPr id="2" name="Title 1"/>
          <p:cNvSpPr>
            <a:spLocks noGrp="1"/>
          </p:cNvSpPr>
          <p:nvPr>
            <p:ph type="title"/>
          </p:nvPr>
        </p:nvSpPr>
        <p:spPr>
          <a:xfrm>
            <a:off x="1490202" y="190861"/>
            <a:ext cx="10515600" cy="881784"/>
          </a:xfrm>
        </p:spPr>
        <p:txBody>
          <a:bodyPr>
            <a:normAutofit/>
          </a:bodyPr>
          <a:lstStyle/>
          <a:p>
            <a:r>
              <a:rPr lang="en-IE" sz="4000" b="1" dirty="0">
                <a:solidFill>
                  <a:srgbClr val="007DC5"/>
                </a:solidFill>
                <a:latin typeface="Calibri" panose="020F0502020204030204" pitchFamily="34" charset="0"/>
                <a:cs typeface="Calibri" panose="020F0502020204030204" pitchFamily="34" charset="0"/>
              </a:rPr>
              <a:t>Why do we need BusConnects Cork</a:t>
            </a:r>
          </a:p>
        </p:txBody>
      </p:sp>
      <p:pic>
        <p:nvPicPr>
          <p:cNvPr id="6" name="Picture 5" descr="Graphical user interface&#10;&#10;Description automatically generated">
            <a:extLst>
              <a:ext uri="{FF2B5EF4-FFF2-40B4-BE49-F238E27FC236}">
                <a16:creationId xmlns:a16="http://schemas.microsoft.com/office/drawing/2014/main" id="{397C61C9-5F93-F8E8-B416-7A4468B8DD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130" t="29111" r="3543" b="26955"/>
          <a:stretch/>
        </p:blipFill>
        <p:spPr>
          <a:xfrm>
            <a:off x="1596762" y="4498815"/>
            <a:ext cx="7698961" cy="2449202"/>
          </a:xfrm>
          <a:prstGeom prst="rect">
            <a:avLst/>
          </a:prstGeom>
        </p:spPr>
      </p:pic>
      <p:pic>
        <p:nvPicPr>
          <p:cNvPr id="11" name="Picture 10" descr="A picture containing background pattern&#10;&#10;Description automatically generated">
            <a:extLst>
              <a:ext uri="{FF2B5EF4-FFF2-40B4-BE49-F238E27FC236}">
                <a16:creationId xmlns:a16="http://schemas.microsoft.com/office/drawing/2014/main" id="{B3EF4169-496C-5530-199A-DD9877E9D5AA}"/>
              </a:ext>
            </a:extLst>
          </p:cNvPr>
          <p:cNvPicPr>
            <a:picLocks noChangeAspect="1"/>
          </p:cNvPicPr>
          <p:nvPr/>
        </p:nvPicPr>
        <p:blipFill rotWithShape="1">
          <a:blip r:embed="rId5"/>
          <a:srcRect t="43704" r="87083"/>
          <a:stretch/>
        </p:blipFill>
        <p:spPr>
          <a:xfrm rot="10800000">
            <a:off x="10617200" y="2997200"/>
            <a:ext cx="1574800" cy="3860800"/>
          </a:xfrm>
          <a:prstGeom prst="rect">
            <a:avLst/>
          </a:prstGeom>
        </p:spPr>
      </p:pic>
      <p:sp>
        <p:nvSpPr>
          <p:cNvPr id="3" name="Content Placeholder 2"/>
          <p:cNvSpPr>
            <a:spLocks noGrp="1"/>
          </p:cNvSpPr>
          <p:nvPr>
            <p:ph idx="1"/>
          </p:nvPr>
        </p:nvSpPr>
        <p:spPr>
          <a:xfrm>
            <a:off x="450088" y="853189"/>
            <a:ext cx="11135360" cy="5283051"/>
          </a:xfrm>
        </p:spPr>
        <p:txBody>
          <a:bodyPr>
            <a:normAutofit/>
          </a:bodyPr>
          <a:lstStyle/>
          <a:p>
            <a:pPr>
              <a:spcAft>
                <a:spcPts val="1200"/>
              </a:spcAft>
              <a:buClr>
                <a:srgbClr val="035683"/>
              </a:buClr>
            </a:pPr>
            <a:r>
              <a:rPr lang="en-US" sz="2000" dirty="0"/>
              <a:t>The population of Cork is projected to grow by 50-60% by 2040 – that means more people movement</a:t>
            </a:r>
          </a:p>
          <a:p>
            <a:pPr>
              <a:spcAft>
                <a:spcPts val="1200"/>
              </a:spcAft>
              <a:buClr>
                <a:srgbClr val="035683"/>
              </a:buClr>
            </a:pPr>
            <a:r>
              <a:rPr lang="en-US" sz="2000" dirty="0"/>
              <a:t> Without a better public transport system and cycling network to cater for that growth, traffic congestion will increase and become more widespread and severe – doing nothing is not an option</a:t>
            </a:r>
          </a:p>
          <a:p>
            <a:pPr>
              <a:spcAft>
                <a:spcPts val="1200"/>
              </a:spcAft>
              <a:buClr>
                <a:srgbClr val="035683"/>
              </a:buClr>
            </a:pPr>
            <a:r>
              <a:rPr lang="en-US" sz="2000" dirty="0"/>
              <a:t>Currently a low percentage of people use the bus system because it doesn’t meet their needs. To make the system better, we have to remove the vehicles from traffic congestion in order to make buses more reliable, more punctual and faster.  That means bus lanes or other system of bus priority.</a:t>
            </a:r>
          </a:p>
          <a:p>
            <a:pPr>
              <a:spcAft>
                <a:spcPts val="1200"/>
              </a:spcAft>
              <a:buClr>
                <a:srgbClr val="035683"/>
              </a:buClr>
            </a:pPr>
            <a:r>
              <a:rPr lang="en-US" sz="2000" dirty="0"/>
              <a:t>We want people to have access to a very good public transport system plus safe cycling facilities while still retaining car capacity for the many people who will still need to use their cars </a:t>
            </a:r>
          </a:p>
          <a:p>
            <a:pPr>
              <a:spcAft>
                <a:spcPts val="1200"/>
              </a:spcAft>
              <a:buClr>
                <a:srgbClr val="035683"/>
              </a:buClr>
            </a:pPr>
            <a:r>
              <a:rPr lang="en-US" sz="2000" dirty="0"/>
              <a:t>But the constrained street layouts across the city make it very challenging to deliver that ambition</a:t>
            </a:r>
          </a:p>
        </p:txBody>
      </p:sp>
    </p:spTree>
    <p:extLst>
      <p:ext uri="{BB962C8B-B14F-4D97-AF65-F5344CB8AC3E}">
        <p14:creationId xmlns:p14="http://schemas.microsoft.com/office/powerpoint/2010/main" val="1141998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with low confidence">
            <a:extLst>
              <a:ext uri="{FF2B5EF4-FFF2-40B4-BE49-F238E27FC236}">
                <a16:creationId xmlns:a16="http://schemas.microsoft.com/office/drawing/2014/main" id="{8F8E09D8-340A-2488-DE6A-635E6786C19C}"/>
              </a:ext>
            </a:extLst>
          </p:cNvPr>
          <p:cNvPicPr>
            <a:picLocks noChangeAspect="1"/>
          </p:cNvPicPr>
          <p:nvPr/>
        </p:nvPicPr>
        <p:blipFill>
          <a:blip r:embed="rId3">
            <a:alphaModFix amt="70000"/>
          </a:blip>
          <a:stretch>
            <a:fillRect/>
          </a:stretch>
        </p:blipFill>
        <p:spPr>
          <a:xfrm>
            <a:off x="0" y="73152"/>
            <a:ext cx="12192000" cy="6858000"/>
          </a:xfrm>
          <a:prstGeom prst="rect">
            <a:avLst/>
          </a:prstGeom>
        </p:spPr>
      </p:pic>
      <p:sp>
        <p:nvSpPr>
          <p:cNvPr id="2" name="Title 1"/>
          <p:cNvSpPr>
            <a:spLocks noGrp="1"/>
          </p:cNvSpPr>
          <p:nvPr>
            <p:ph type="title"/>
          </p:nvPr>
        </p:nvSpPr>
        <p:spPr>
          <a:xfrm>
            <a:off x="1347215" y="286269"/>
            <a:ext cx="10515600" cy="881784"/>
          </a:xfrm>
        </p:spPr>
        <p:txBody>
          <a:bodyPr>
            <a:normAutofit/>
          </a:bodyPr>
          <a:lstStyle/>
          <a:p>
            <a:r>
              <a:rPr lang="en-IE" sz="4000" b="1" dirty="0">
                <a:solidFill>
                  <a:srgbClr val="007DC5"/>
                </a:solidFill>
                <a:latin typeface="Calibri" panose="020F0502020204030204" pitchFamily="34" charset="0"/>
                <a:cs typeface="Calibri" panose="020F0502020204030204" pitchFamily="34" charset="0"/>
              </a:rPr>
              <a:t>Cork - A Climate Neutral City by 2030</a:t>
            </a:r>
          </a:p>
        </p:txBody>
      </p:sp>
      <p:sp>
        <p:nvSpPr>
          <p:cNvPr id="3" name="Content Placeholder 2"/>
          <p:cNvSpPr>
            <a:spLocks noGrp="1"/>
          </p:cNvSpPr>
          <p:nvPr>
            <p:ph idx="1"/>
          </p:nvPr>
        </p:nvSpPr>
        <p:spPr>
          <a:xfrm>
            <a:off x="810959" y="1151055"/>
            <a:ext cx="10240897" cy="5283051"/>
          </a:xfrm>
        </p:spPr>
        <p:txBody>
          <a:bodyPr>
            <a:normAutofit/>
          </a:bodyPr>
          <a:lstStyle/>
          <a:p>
            <a:pPr>
              <a:spcAft>
                <a:spcPts val="1200"/>
              </a:spcAft>
              <a:buClr>
                <a:srgbClr val="035683"/>
              </a:buClr>
            </a:pPr>
            <a:r>
              <a:rPr lang="en-US" sz="2000" dirty="0"/>
              <a:t>The European Commission has selected Cork to become one of Europe’s first climate neutral cities by 2030. </a:t>
            </a:r>
          </a:p>
          <a:p>
            <a:pPr>
              <a:spcAft>
                <a:spcPts val="1200"/>
              </a:spcAft>
              <a:buClr>
                <a:srgbClr val="035683"/>
              </a:buClr>
            </a:pPr>
            <a:r>
              <a:rPr lang="en-US" sz="2000" dirty="0"/>
              <a:t>Under the EU’s Cities Mission programme, Cork is now identified as one of 100 cities who will lead the way on climate action and smart cities across Europe. </a:t>
            </a:r>
          </a:p>
          <a:p>
            <a:pPr>
              <a:spcAft>
                <a:spcPts val="1200"/>
              </a:spcAft>
              <a:buClr>
                <a:srgbClr val="035683"/>
              </a:buClr>
            </a:pPr>
            <a:r>
              <a:rPr lang="en-US" sz="2000" dirty="0"/>
              <a:t>The objectives of the EU programme are to achieve 100 climate-neutral and smart European cities by 2030 and to ensure these cities act as testbeds for innovation in climate action enabling all European cities to follow suit by 2050.</a:t>
            </a:r>
          </a:p>
          <a:p>
            <a:pPr>
              <a:spcAft>
                <a:spcPts val="1200"/>
              </a:spcAft>
              <a:buClr>
                <a:srgbClr val="035683"/>
              </a:buClr>
            </a:pPr>
            <a:r>
              <a:rPr lang="en-US" sz="2000" dirty="0"/>
              <a:t>Given the significance of  the transport sector in relation to climate change, reducing transport emissions will be a key component in achieving that vision for Cork by 2030</a:t>
            </a:r>
          </a:p>
          <a:p>
            <a:pPr>
              <a:spcAft>
                <a:spcPts val="1200"/>
              </a:spcAft>
              <a:buClr>
                <a:srgbClr val="035683"/>
              </a:buClr>
            </a:pPr>
            <a:r>
              <a:rPr lang="en-US" sz="2000" dirty="0"/>
              <a:t>Through enabling more people to use public transport, cycling and walking, the development and delivery of BusConnects Cork will be essential to achieve that climate neutral city ambition</a:t>
            </a:r>
          </a:p>
          <a:p>
            <a:pPr>
              <a:spcAft>
                <a:spcPts val="1200"/>
              </a:spcAft>
            </a:pPr>
            <a:endParaRPr lang="en-US" sz="2400" dirty="0"/>
          </a:p>
        </p:txBody>
      </p:sp>
    </p:spTree>
    <p:extLst>
      <p:ext uri="{BB962C8B-B14F-4D97-AF65-F5344CB8AC3E}">
        <p14:creationId xmlns:p14="http://schemas.microsoft.com/office/powerpoint/2010/main" val="244293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with low confidence">
            <a:extLst>
              <a:ext uri="{FF2B5EF4-FFF2-40B4-BE49-F238E27FC236}">
                <a16:creationId xmlns:a16="http://schemas.microsoft.com/office/drawing/2014/main" id="{8F8E09D8-340A-2488-DE6A-635E6786C19C}"/>
              </a:ext>
            </a:extLst>
          </p:cNvPr>
          <p:cNvPicPr>
            <a:picLocks noChangeAspect="1"/>
          </p:cNvPicPr>
          <p:nvPr/>
        </p:nvPicPr>
        <p:blipFill>
          <a:blip r:embed="rId3">
            <a:alphaModFix amt="70000"/>
          </a:blip>
          <a:stretch>
            <a:fillRect/>
          </a:stretch>
        </p:blipFill>
        <p:spPr>
          <a:xfrm>
            <a:off x="0" y="0"/>
            <a:ext cx="12192000" cy="6858000"/>
          </a:xfrm>
          <a:prstGeom prst="rect">
            <a:avLst/>
          </a:prstGeom>
        </p:spPr>
      </p:pic>
      <p:sp>
        <p:nvSpPr>
          <p:cNvPr id="2" name="Title 1"/>
          <p:cNvSpPr>
            <a:spLocks noGrp="1"/>
          </p:cNvSpPr>
          <p:nvPr>
            <p:ph type="title"/>
          </p:nvPr>
        </p:nvSpPr>
        <p:spPr>
          <a:xfrm>
            <a:off x="432908" y="243796"/>
            <a:ext cx="10515600" cy="881784"/>
          </a:xfrm>
        </p:spPr>
        <p:txBody>
          <a:bodyPr>
            <a:normAutofit/>
          </a:bodyPr>
          <a:lstStyle/>
          <a:p>
            <a:pPr lvl="0" algn="ctr">
              <a:spcBef>
                <a:spcPts val="1000"/>
              </a:spcBef>
              <a:spcAft>
                <a:spcPts val="1200"/>
              </a:spcAft>
            </a:pPr>
            <a:r>
              <a:rPr lang="en-IE" sz="4000" b="1" dirty="0">
                <a:solidFill>
                  <a:srgbClr val="007DC5"/>
                </a:solidFill>
                <a:latin typeface="Calibri" panose="020F0502020204030204" pitchFamily="34" charset="0"/>
                <a:cs typeface="Calibri" panose="020F0502020204030204" pitchFamily="34" charset="0"/>
              </a:rPr>
              <a:t>Sustainable Transport Corridors - Where are we?</a:t>
            </a:r>
          </a:p>
        </p:txBody>
      </p:sp>
      <p:sp>
        <p:nvSpPr>
          <p:cNvPr id="3" name="Content Placeholder 2"/>
          <p:cNvSpPr>
            <a:spLocks noGrp="1"/>
          </p:cNvSpPr>
          <p:nvPr>
            <p:ph idx="1"/>
          </p:nvPr>
        </p:nvSpPr>
        <p:spPr>
          <a:xfrm>
            <a:off x="256033" y="1235310"/>
            <a:ext cx="8151530" cy="5622690"/>
          </a:xfrm>
        </p:spPr>
        <p:txBody>
          <a:bodyPr>
            <a:normAutofit fontScale="92500"/>
          </a:bodyPr>
          <a:lstStyle/>
          <a:p>
            <a:pPr>
              <a:spcAft>
                <a:spcPts val="1200"/>
              </a:spcAft>
              <a:buClr>
                <a:srgbClr val="035683"/>
              </a:buClr>
            </a:pPr>
            <a:r>
              <a:rPr lang="en-US" sz="2000" dirty="0"/>
              <a:t>We have published details of the 12 proposed Sustainable Transport Corridors, each designed with the aim of making the bus system operate more efficiently and to encourage more people to cycle by </a:t>
            </a:r>
            <a:r>
              <a:rPr lang="en-US" sz="2000"/>
              <a:t>enhancing cycling infrastructure</a:t>
            </a:r>
            <a:r>
              <a:rPr lang="en-US" sz="2000" dirty="0"/>
              <a:t>, in addition to providing local streetscape enhancements.</a:t>
            </a:r>
          </a:p>
          <a:p>
            <a:pPr>
              <a:spcAft>
                <a:spcPts val="1200"/>
              </a:spcAft>
              <a:buClr>
                <a:srgbClr val="035683"/>
              </a:buClr>
            </a:pPr>
            <a:r>
              <a:rPr lang="en-US" sz="2000" dirty="0"/>
              <a:t>Currently, there are only 14 km of bus lanes provided in Cork. Under the proposed sustainable transport corridors, there will be approximately 93 km of bus lanes or other bus priority in addition to 112 km of cycle facilities (one direction) delivering 56 km of the Cork cycle network. </a:t>
            </a:r>
          </a:p>
          <a:p>
            <a:pPr>
              <a:spcAft>
                <a:spcPts val="1200"/>
              </a:spcAft>
              <a:buClr>
                <a:srgbClr val="035683"/>
              </a:buClr>
            </a:pPr>
            <a:r>
              <a:rPr lang="en-US" sz="2400" b="1" dirty="0"/>
              <a:t>These are proposals for consultation – they are not final plans. </a:t>
            </a:r>
          </a:p>
          <a:p>
            <a:pPr>
              <a:spcAft>
                <a:spcPts val="1200"/>
              </a:spcAft>
              <a:buClr>
                <a:srgbClr val="035683"/>
              </a:buClr>
            </a:pPr>
            <a:r>
              <a:rPr lang="en-US" sz="2000" dirty="0"/>
              <a:t>With good feedback and positive engagement those proposals </a:t>
            </a:r>
            <a:r>
              <a:rPr lang="en-US" sz="2000" b="1" u="sng" dirty="0"/>
              <a:t>can</a:t>
            </a:r>
            <a:r>
              <a:rPr lang="en-US" sz="2000" dirty="0"/>
              <a:t> evolve and be refined. But those revisions and refinements have to achieve the overall objective of significantly improving the bus system and the cycle network.</a:t>
            </a:r>
          </a:p>
          <a:p>
            <a:pPr>
              <a:spcAft>
                <a:spcPts val="1200"/>
              </a:spcAft>
              <a:buClr>
                <a:srgbClr val="035683"/>
              </a:buClr>
            </a:pPr>
            <a:r>
              <a:rPr lang="en-US" sz="2000" dirty="0"/>
              <a:t>The first round of public consultation commenced at the end of June and runs to 3</a:t>
            </a:r>
            <a:r>
              <a:rPr lang="en-US" sz="2000" baseline="30000" dirty="0"/>
              <a:t>rd</a:t>
            </a:r>
            <a:r>
              <a:rPr lang="en-US" sz="2000" dirty="0"/>
              <a:t> October. We will then review the feedback received and identify beneficial changes that we can make to the proposals.  We will then have a second round of public consultation based on the revised proposals. </a:t>
            </a:r>
          </a:p>
          <a:p>
            <a:pPr marL="0" indent="0">
              <a:spcAft>
                <a:spcPts val="1200"/>
              </a:spcAft>
              <a:buClr>
                <a:srgbClr val="035683"/>
              </a:buClr>
              <a:buNone/>
            </a:pPr>
            <a:endParaRPr lang="en-US" sz="2000" dirty="0"/>
          </a:p>
        </p:txBody>
      </p:sp>
      <p:pic>
        <p:nvPicPr>
          <p:cNvPr id="5" name="Picture 4"/>
          <p:cNvPicPr>
            <a:picLocks noChangeAspect="1"/>
          </p:cNvPicPr>
          <p:nvPr/>
        </p:nvPicPr>
        <p:blipFill>
          <a:blip r:embed="rId4"/>
          <a:stretch>
            <a:fillRect/>
          </a:stretch>
        </p:blipFill>
        <p:spPr>
          <a:xfrm>
            <a:off x="8296323" y="1522887"/>
            <a:ext cx="3669211" cy="3812225"/>
          </a:xfrm>
          <a:prstGeom prst="rect">
            <a:avLst/>
          </a:prstGeom>
        </p:spPr>
      </p:pic>
    </p:spTree>
    <p:extLst>
      <p:ext uri="{BB962C8B-B14F-4D97-AF65-F5344CB8AC3E}">
        <p14:creationId xmlns:p14="http://schemas.microsoft.com/office/powerpoint/2010/main" val="1193526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5FAC37DE-702B-9A94-99F0-4C44E68A4E5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22" r="500" b="21307"/>
          <a:stretch/>
        </p:blipFill>
        <p:spPr>
          <a:xfrm>
            <a:off x="1" y="1"/>
            <a:ext cx="12192000" cy="685800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5E59ED4C-81AC-FC25-029C-C117974EBC2A}"/>
              </a:ext>
            </a:extLst>
          </p:cNvPr>
          <p:cNvPicPr>
            <a:picLocks noChangeAspect="1"/>
          </p:cNvPicPr>
          <p:nvPr/>
        </p:nvPicPr>
        <p:blipFill rotWithShape="1">
          <a:blip r:embed="rId3"/>
          <a:srcRect l="69220" t="4626" r="3980" b="32223"/>
          <a:stretch/>
        </p:blipFill>
        <p:spPr>
          <a:xfrm>
            <a:off x="1" y="0"/>
            <a:ext cx="2544921" cy="4242816"/>
          </a:xfrm>
          <a:prstGeom prst="rect">
            <a:avLst/>
          </a:prstGeom>
        </p:spPr>
      </p:pic>
    </p:spTree>
    <p:extLst>
      <p:ext uri="{BB962C8B-B14F-4D97-AF65-F5344CB8AC3E}">
        <p14:creationId xmlns:p14="http://schemas.microsoft.com/office/powerpoint/2010/main" val="1803318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452844" y="1270660"/>
            <a:ext cx="10870570" cy="373948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Overview</a:t>
            </a:r>
            <a:r>
              <a:rPr kumimoji="0" lang="en-US" sz="4800" b="1" i="0" u="none" strike="noStrike" kern="1200" cap="none" spc="0" normalizeH="0" noProof="0" dirty="0">
                <a:ln>
                  <a:noFill/>
                </a:ln>
                <a:solidFill>
                  <a:srgbClr val="007DC5"/>
                </a:solidFill>
                <a:effectLst/>
                <a:uLnTx/>
                <a:uFillTx/>
                <a:latin typeface="Calibri" panose="020F0502020204030204"/>
                <a:ea typeface="+mn-ea"/>
                <a:cs typeface="+mn-cs"/>
              </a:rPr>
              <a:t> </a:t>
            </a:r>
          </a:p>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noProof="0" dirty="0">
                <a:ln>
                  <a:noFill/>
                </a:ln>
                <a:solidFill>
                  <a:srgbClr val="007DC5"/>
                </a:solidFill>
                <a:effectLst/>
                <a:uLnTx/>
                <a:uFillTx/>
                <a:latin typeface="Calibri" panose="020F0502020204030204"/>
                <a:ea typeface="+mn-ea"/>
                <a:cs typeface="+mn-cs"/>
              </a:rPr>
              <a:t>of </a:t>
            </a:r>
          </a:p>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noProof="0" dirty="0">
                <a:ln>
                  <a:noFill/>
                </a:ln>
                <a:solidFill>
                  <a:srgbClr val="007DC5"/>
                </a:solidFill>
                <a:effectLst/>
                <a:uLnTx/>
                <a:uFillTx/>
                <a:latin typeface="Calibri" panose="020F0502020204030204"/>
                <a:ea typeface="+mn-ea"/>
                <a:cs typeface="+mn-cs"/>
              </a:rPr>
              <a:t>Sustainable Transport Corridor E:</a:t>
            </a:r>
          </a:p>
          <a:p>
            <a:pPr marL="0" marR="0" lvl="0" indent="0" algn="ctr" defTabSz="457200" rtl="0" eaLnBrk="1" fontAlgn="auto" latinLnBrk="0" hangingPunct="1">
              <a:lnSpc>
                <a:spcPct val="100000"/>
              </a:lnSpc>
              <a:spcBef>
                <a:spcPts val="0"/>
              </a:spcBef>
              <a:spcAft>
                <a:spcPts val="1800"/>
              </a:spcAft>
              <a:buClrTx/>
              <a:buSzTx/>
              <a:buFontTx/>
              <a:buNone/>
              <a:tabLst/>
              <a:defRPr/>
            </a:pPr>
            <a:r>
              <a:rPr lang="en-US" sz="4800" b="1" dirty="0">
                <a:solidFill>
                  <a:srgbClr val="007DC5"/>
                </a:solidFill>
                <a:latin typeface="Calibri" panose="020F0502020204030204"/>
                <a:sym typeface="Arial"/>
              </a:rPr>
              <a:t>Ballincollig to City</a:t>
            </a:r>
            <a:endParaRPr lang="en-US" sz="3200" dirty="0">
              <a:solidFill>
                <a:schemeClr val="dk1"/>
              </a:solidFill>
              <a:sym typeface="Arial"/>
            </a:endParaRPr>
          </a:p>
        </p:txBody>
      </p:sp>
    </p:spTree>
    <p:extLst>
      <p:ext uri="{BB962C8B-B14F-4D97-AF65-F5344CB8AC3E}">
        <p14:creationId xmlns:p14="http://schemas.microsoft.com/office/powerpoint/2010/main" val="977030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1293600" y="250710"/>
            <a:ext cx="100336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Sustainable Transport Corridor E - Ballincollig to City</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3" name="Picture 2">
            <a:extLst>
              <a:ext uri="{FF2B5EF4-FFF2-40B4-BE49-F238E27FC236}">
                <a16:creationId xmlns:a16="http://schemas.microsoft.com/office/drawing/2014/main" id="{17390D42-7BAD-728D-89E5-52C878E66DDC}"/>
              </a:ext>
            </a:extLst>
          </p:cNvPr>
          <p:cNvPicPr>
            <a:picLocks noChangeAspect="1"/>
          </p:cNvPicPr>
          <p:nvPr/>
        </p:nvPicPr>
        <p:blipFill>
          <a:blip r:embed="rId2"/>
          <a:stretch>
            <a:fillRect/>
          </a:stretch>
        </p:blipFill>
        <p:spPr>
          <a:xfrm>
            <a:off x="1181100" y="762000"/>
            <a:ext cx="9829800" cy="6096000"/>
          </a:xfrm>
          <a:prstGeom prst="rect">
            <a:avLst/>
          </a:prstGeom>
        </p:spPr>
      </p:pic>
    </p:spTree>
    <p:extLst>
      <p:ext uri="{BB962C8B-B14F-4D97-AF65-F5344CB8AC3E}">
        <p14:creationId xmlns:p14="http://schemas.microsoft.com/office/powerpoint/2010/main" val="487030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A019807-A606-1B7C-CBBD-89A387748B8D}"/>
              </a:ext>
            </a:extLst>
          </p:cNvPr>
          <p:cNvPicPr>
            <a:picLocks noChangeAspect="1"/>
          </p:cNvPicPr>
          <p:nvPr/>
        </p:nvPicPr>
        <p:blipFill>
          <a:blip r:embed="rId2"/>
          <a:stretch>
            <a:fillRect/>
          </a:stretch>
        </p:blipFill>
        <p:spPr>
          <a:xfrm>
            <a:off x="5433495" y="1079205"/>
            <a:ext cx="6758505" cy="4397361"/>
          </a:xfrm>
          <a:prstGeom prst="rect">
            <a:avLst/>
          </a:prstGeom>
        </p:spPr>
      </p:pic>
      <p:sp>
        <p:nvSpPr>
          <p:cNvPr id="6" name="TextBox 5">
            <a:extLst>
              <a:ext uri="{FF2B5EF4-FFF2-40B4-BE49-F238E27FC236}">
                <a16:creationId xmlns:a16="http://schemas.microsoft.com/office/drawing/2014/main" id="{2B51C285-0025-117B-56C2-369970EFF756}"/>
              </a:ext>
            </a:extLst>
          </p:cNvPr>
          <p:cNvSpPr txBox="1"/>
          <p:nvPr/>
        </p:nvSpPr>
        <p:spPr>
          <a:xfrm>
            <a:off x="3303613" y="380710"/>
            <a:ext cx="655600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STC E - Classis</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 name="Picture 3">
            <a:extLst>
              <a:ext uri="{FF2B5EF4-FFF2-40B4-BE49-F238E27FC236}">
                <a16:creationId xmlns:a16="http://schemas.microsoft.com/office/drawing/2014/main" id="{72AA5CB6-4004-A43D-4A40-0321D1F21C24}"/>
              </a:ext>
            </a:extLst>
          </p:cNvPr>
          <p:cNvPicPr>
            <a:picLocks noChangeAspect="1"/>
          </p:cNvPicPr>
          <p:nvPr/>
        </p:nvPicPr>
        <p:blipFill>
          <a:blip r:embed="rId3"/>
          <a:stretch>
            <a:fillRect/>
          </a:stretch>
        </p:blipFill>
        <p:spPr>
          <a:xfrm>
            <a:off x="-153087" y="1089837"/>
            <a:ext cx="6761927" cy="4367415"/>
          </a:xfrm>
          <a:prstGeom prst="rect">
            <a:avLst/>
          </a:prstGeom>
        </p:spPr>
      </p:pic>
    </p:spTree>
    <p:extLst>
      <p:ext uri="{BB962C8B-B14F-4D97-AF65-F5344CB8AC3E}">
        <p14:creationId xmlns:p14="http://schemas.microsoft.com/office/powerpoint/2010/main" val="982000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3303613" y="380710"/>
            <a:ext cx="655600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STC E – Inniscarra Road Junction</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3" name="Picture 2">
            <a:extLst>
              <a:ext uri="{FF2B5EF4-FFF2-40B4-BE49-F238E27FC236}">
                <a16:creationId xmlns:a16="http://schemas.microsoft.com/office/drawing/2014/main" id="{8B37F330-16A7-E767-12B0-7AED99D0982E}"/>
              </a:ext>
            </a:extLst>
          </p:cNvPr>
          <p:cNvPicPr>
            <a:picLocks noChangeAspect="1"/>
          </p:cNvPicPr>
          <p:nvPr/>
        </p:nvPicPr>
        <p:blipFill>
          <a:blip r:embed="rId2"/>
          <a:stretch>
            <a:fillRect/>
          </a:stretch>
        </p:blipFill>
        <p:spPr>
          <a:xfrm>
            <a:off x="0" y="1027041"/>
            <a:ext cx="6435330" cy="4180126"/>
          </a:xfrm>
          <a:prstGeom prst="rect">
            <a:avLst/>
          </a:prstGeom>
        </p:spPr>
      </p:pic>
      <p:pic>
        <p:nvPicPr>
          <p:cNvPr id="7" name="Picture 6">
            <a:extLst>
              <a:ext uri="{FF2B5EF4-FFF2-40B4-BE49-F238E27FC236}">
                <a16:creationId xmlns:a16="http://schemas.microsoft.com/office/drawing/2014/main" id="{3BD5ED6F-AEF7-7423-18B4-FC23B3EE0C81}"/>
              </a:ext>
            </a:extLst>
          </p:cNvPr>
          <p:cNvPicPr>
            <a:picLocks noChangeAspect="1"/>
          </p:cNvPicPr>
          <p:nvPr/>
        </p:nvPicPr>
        <p:blipFill>
          <a:blip r:embed="rId3"/>
          <a:stretch>
            <a:fillRect/>
          </a:stretch>
        </p:blipFill>
        <p:spPr>
          <a:xfrm>
            <a:off x="5531000" y="2223968"/>
            <a:ext cx="6373461" cy="4131515"/>
          </a:xfrm>
          <a:prstGeom prst="rect">
            <a:avLst/>
          </a:prstGeom>
        </p:spPr>
      </p:pic>
    </p:spTree>
    <p:extLst>
      <p:ext uri="{BB962C8B-B14F-4D97-AF65-F5344CB8AC3E}">
        <p14:creationId xmlns:p14="http://schemas.microsoft.com/office/powerpoint/2010/main" val="3475546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3303612" y="380710"/>
            <a:ext cx="51108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STC E – Old Fort Road</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3" name="Picture 2">
            <a:extLst>
              <a:ext uri="{FF2B5EF4-FFF2-40B4-BE49-F238E27FC236}">
                <a16:creationId xmlns:a16="http://schemas.microsoft.com/office/drawing/2014/main" id="{24D51227-3CB6-2BDC-974B-2F1ACD566316}"/>
              </a:ext>
            </a:extLst>
          </p:cNvPr>
          <p:cNvPicPr>
            <a:picLocks noChangeAspect="1"/>
          </p:cNvPicPr>
          <p:nvPr/>
        </p:nvPicPr>
        <p:blipFill>
          <a:blip r:embed="rId2"/>
          <a:stretch>
            <a:fillRect/>
          </a:stretch>
        </p:blipFill>
        <p:spPr>
          <a:xfrm>
            <a:off x="0" y="1027041"/>
            <a:ext cx="6939817" cy="4478020"/>
          </a:xfrm>
          <a:prstGeom prst="rect">
            <a:avLst/>
          </a:prstGeom>
        </p:spPr>
      </p:pic>
      <p:pic>
        <p:nvPicPr>
          <p:cNvPr id="7" name="Picture 6">
            <a:extLst>
              <a:ext uri="{FF2B5EF4-FFF2-40B4-BE49-F238E27FC236}">
                <a16:creationId xmlns:a16="http://schemas.microsoft.com/office/drawing/2014/main" id="{DDC58595-34C5-63EF-AE64-91D39710C9CC}"/>
              </a:ext>
            </a:extLst>
          </p:cNvPr>
          <p:cNvPicPr>
            <a:picLocks noChangeAspect="1"/>
          </p:cNvPicPr>
          <p:nvPr/>
        </p:nvPicPr>
        <p:blipFill>
          <a:blip r:embed="rId3"/>
          <a:stretch>
            <a:fillRect/>
          </a:stretch>
        </p:blipFill>
        <p:spPr>
          <a:xfrm rot="426203">
            <a:off x="5779272" y="1438852"/>
            <a:ext cx="6939817" cy="4502255"/>
          </a:xfrm>
          <a:prstGeom prst="rect">
            <a:avLst/>
          </a:prstGeom>
        </p:spPr>
      </p:pic>
    </p:spTree>
    <p:extLst>
      <p:ext uri="{BB962C8B-B14F-4D97-AF65-F5344CB8AC3E}">
        <p14:creationId xmlns:p14="http://schemas.microsoft.com/office/powerpoint/2010/main" val="3160625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3303612" y="380710"/>
            <a:ext cx="60435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STC E – Ballincollig Main Street</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 name="Picture 3">
            <a:extLst>
              <a:ext uri="{FF2B5EF4-FFF2-40B4-BE49-F238E27FC236}">
                <a16:creationId xmlns:a16="http://schemas.microsoft.com/office/drawing/2014/main" id="{4070FCFF-78DD-76FF-8312-115AE85DED19}"/>
              </a:ext>
            </a:extLst>
          </p:cNvPr>
          <p:cNvPicPr>
            <a:picLocks noChangeAspect="1"/>
          </p:cNvPicPr>
          <p:nvPr/>
        </p:nvPicPr>
        <p:blipFill>
          <a:blip r:embed="rId2"/>
          <a:stretch>
            <a:fillRect/>
          </a:stretch>
        </p:blipFill>
        <p:spPr>
          <a:xfrm>
            <a:off x="-82295" y="1344832"/>
            <a:ext cx="6914958" cy="4486128"/>
          </a:xfrm>
          <a:prstGeom prst="rect">
            <a:avLst/>
          </a:prstGeom>
        </p:spPr>
      </p:pic>
      <p:pic>
        <p:nvPicPr>
          <p:cNvPr id="10" name="Picture 9">
            <a:extLst>
              <a:ext uri="{FF2B5EF4-FFF2-40B4-BE49-F238E27FC236}">
                <a16:creationId xmlns:a16="http://schemas.microsoft.com/office/drawing/2014/main" id="{725A2680-CAB6-8F02-A587-49B6E4993726}"/>
              </a:ext>
            </a:extLst>
          </p:cNvPr>
          <p:cNvPicPr>
            <a:picLocks noChangeAspect="1"/>
          </p:cNvPicPr>
          <p:nvPr/>
        </p:nvPicPr>
        <p:blipFill>
          <a:blip r:embed="rId3"/>
          <a:stretch>
            <a:fillRect/>
          </a:stretch>
        </p:blipFill>
        <p:spPr>
          <a:xfrm>
            <a:off x="5510276" y="1089837"/>
            <a:ext cx="6874803" cy="4448727"/>
          </a:xfrm>
          <a:prstGeom prst="rect">
            <a:avLst/>
          </a:prstGeom>
        </p:spPr>
      </p:pic>
    </p:spTree>
    <p:extLst>
      <p:ext uri="{BB962C8B-B14F-4D97-AF65-F5344CB8AC3E}">
        <p14:creationId xmlns:p14="http://schemas.microsoft.com/office/powerpoint/2010/main" val="1237654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9616"/>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878113" y="628587"/>
            <a:ext cx="10358438" cy="3847207"/>
          </a:xfrm>
          <a:prstGeom prst="rect">
            <a:avLst/>
          </a:prstGeom>
          <a:noFill/>
        </p:spPr>
        <p:txBody>
          <a:bodyPr wrap="square" rtlCol="0">
            <a:spAutoFit/>
          </a:bodyPr>
          <a:lstStyle/>
          <a:p>
            <a:pPr algn="ctr"/>
            <a:r>
              <a:rPr lang="en-US" sz="4800" b="1" dirty="0">
                <a:solidFill>
                  <a:srgbClr val="007DC5"/>
                </a:solidFill>
              </a:rPr>
              <a:t>BusConnects Cork </a:t>
            </a:r>
          </a:p>
          <a:p>
            <a:pPr algn="ctr"/>
            <a:r>
              <a:rPr lang="en-US" sz="4800" b="1" dirty="0">
                <a:solidFill>
                  <a:srgbClr val="007DC5"/>
                </a:solidFill>
              </a:rPr>
              <a:t>Sustainable Transport Corridors </a:t>
            </a:r>
          </a:p>
          <a:p>
            <a:pPr algn="ctr"/>
            <a:r>
              <a:rPr lang="en-US" sz="4800" b="1" dirty="0">
                <a:solidFill>
                  <a:srgbClr val="007DC5"/>
                </a:solidFill>
              </a:rPr>
              <a:t>Community Forum</a:t>
            </a:r>
            <a:endParaRPr lang="en-US" sz="3600" b="1" dirty="0">
              <a:solidFill>
                <a:srgbClr val="007DC5"/>
              </a:solidFill>
            </a:endParaRPr>
          </a:p>
          <a:p>
            <a:pPr algn="ctr"/>
            <a:endParaRPr lang="en-US" sz="3600" dirty="0"/>
          </a:p>
          <a:p>
            <a:pPr marL="714375"/>
            <a:r>
              <a:rPr lang="en-US" sz="3200" dirty="0"/>
              <a:t>Sustainable Transport Corridor E – Ballincollig to City</a:t>
            </a:r>
          </a:p>
          <a:p>
            <a:pPr marL="714375"/>
            <a:r>
              <a:rPr lang="en-US" sz="3200" dirty="0"/>
              <a:t>Sustainable Transport Corridor F – </a:t>
            </a:r>
            <a:r>
              <a:rPr lang="en-US" sz="3200" dirty="0" err="1"/>
              <a:t>Bishopstown</a:t>
            </a:r>
            <a:r>
              <a:rPr lang="en-US" sz="3200" dirty="0"/>
              <a:t> to City</a:t>
            </a:r>
          </a:p>
        </p:txBody>
      </p:sp>
    </p:spTree>
    <p:extLst>
      <p:ext uri="{BB962C8B-B14F-4D97-AF65-F5344CB8AC3E}">
        <p14:creationId xmlns:p14="http://schemas.microsoft.com/office/powerpoint/2010/main" val="1869927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3303612" y="380710"/>
            <a:ext cx="60435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STC E – Ballincollig Town Centre</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3" name="Picture 2">
            <a:extLst>
              <a:ext uri="{FF2B5EF4-FFF2-40B4-BE49-F238E27FC236}">
                <a16:creationId xmlns:a16="http://schemas.microsoft.com/office/drawing/2014/main" id="{2662A31F-75DA-F8A5-062A-C3112D92FCF6}"/>
              </a:ext>
            </a:extLst>
          </p:cNvPr>
          <p:cNvPicPr>
            <a:picLocks noChangeAspect="1"/>
          </p:cNvPicPr>
          <p:nvPr/>
        </p:nvPicPr>
        <p:blipFill>
          <a:blip r:embed="rId2"/>
          <a:stretch>
            <a:fillRect/>
          </a:stretch>
        </p:blipFill>
        <p:spPr>
          <a:xfrm>
            <a:off x="1709928" y="926571"/>
            <a:ext cx="9225787" cy="5931429"/>
          </a:xfrm>
          <a:prstGeom prst="rect">
            <a:avLst/>
          </a:prstGeom>
        </p:spPr>
      </p:pic>
    </p:spTree>
    <p:extLst>
      <p:ext uri="{BB962C8B-B14F-4D97-AF65-F5344CB8AC3E}">
        <p14:creationId xmlns:p14="http://schemas.microsoft.com/office/powerpoint/2010/main" val="3391087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1416580" y="393672"/>
            <a:ext cx="93588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black"/>
                </a:solidFill>
                <a:effectLst/>
                <a:uLnTx/>
                <a:uFillTx/>
                <a:latin typeface="Calibri Light" panose="020F0302020204030204"/>
                <a:ea typeface="+mn-ea"/>
                <a:cs typeface="+mn-cs"/>
              </a:rPr>
              <a:t>STC E – Poulavane Junction (Roundabout)</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3" name="Picture 2">
            <a:extLst>
              <a:ext uri="{FF2B5EF4-FFF2-40B4-BE49-F238E27FC236}">
                <a16:creationId xmlns:a16="http://schemas.microsoft.com/office/drawing/2014/main" id="{E88F5E78-0935-8772-F4BB-462D577C42B7}"/>
              </a:ext>
            </a:extLst>
          </p:cNvPr>
          <p:cNvPicPr>
            <a:picLocks noChangeAspect="1"/>
          </p:cNvPicPr>
          <p:nvPr/>
        </p:nvPicPr>
        <p:blipFill>
          <a:blip r:embed="rId2"/>
          <a:stretch>
            <a:fillRect/>
          </a:stretch>
        </p:blipFill>
        <p:spPr>
          <a:xfrm>
            <a:off x="0" y="1040003"/>
            <a:ext cx="6821901" cy="4397680"/>
          </a:xfrm>
          <a:prstGeom prst="rect">
            <a:avLst/>
          </a:prstGeom>
        </p:spPr>
      </p:pic>
      <p:pic>
        <p:nvPicPr>
          <p:cNvPr id="7" name="Picture 6">
            <a:extLst>
              <a:ext uri="{FF2B5EF4-FFF2-40B4-BE49-F238E27FC236}">
                <a16:creationId xmlns:a16="http://schemas.microsoft.com/office/drawing/2014/main" id="{BF22E3E3-2037-57DD-3ECA-C76ED7C5ECF2}"/>
              </a:ext>
            </a:extLst>
          </p:cNvPr>
          <p:cNvPicPr>
            <a:picLocks noChangeAspect="1"/>
          </p:cNvPicPr>
          <p:nvPr/>
        </p:nvPicPr>
        <p:blipFill>
          <a:blip r:embed="rId3"/>
          <a:stretch>
            <a:fillRect/>
          </a:stretch>
        </p:blipFill>
        <p:spPr>
          <a:xfrm rot="1290014">
            <a:off x="5769865" y="2368787"/>
            <a:ext cx="6670098" cy="4321623"/>
          </a:xfrm>
          <a:prstGeom prst="rect">
            <a:avLst/>
          </a:prstGeom>
        </p:spPr>
      </p:pic>
    </p:spTree>
    <p:extLst>
      <p:ext uri="{BB962C8B-B14F-4D97-AF65-F5344CB8AC3E}">
        <p14:creationId xmlns:p14="http://schemas.microsoft.com/office/powerpoint/2010/main" val="320151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1416580" y="393672"/>
            <a:ext cx="93588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STC E – </a:t>
            </a:r>
            <a:r>
              <a:rPr kumimoji="0" lang="en-GB" sz="3600" b="0" i="0" u="none" strike="noStrike" kern="1200" cap="none" spc="0" normalizeH="0" baseline="0" noProof="0" dirty="0" err="1">
                <a:ln>
                  <a:noFill/>
                </a:ln>
                <a:solidFill>
                  <a:prstClr val="black"/>
                </a:solidFill>
                <a:effectLst/>
                <a:uLnTx/>
                <a:uFillTx/>
                <a:latin typeface="Calibri Light" panose="020F0302020204030204"/>
                <a:ea typeface="+mn-ea"/>
                <a:cs typeface="+mn-cs"/>
              </a:rPr>
              <a:t>Inchigaggin</a:t>
            </a: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 Lane</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 name="Picture 3">
            <a:extLst>
              <a:ext uri="{FF2B5EF4-FFF2-40B4-BE49-F238E27FC236}">
                <a16:creationId xmlns:a16="http://schemas.microsoft.com/office/drawing/2014/main" id="{FB763277-E7B6-7007-86A1-1A0E5317B5C5}"/>
              </a:ext>
            </a:extLst>
          </p:cNvPr>
          <p:cNvPicPr>
            <a:picLocks noChangeAspect="1"/>
          </p:cNvPicPr>
          <p:nvPr/>
        </p:nvPicPr>
        <p:blipFill>
          <a:blip r:embed="rId2"/>
          <a:stretch>
            <a:fillRect/>
          </a:stretch>
        </p:blipFill>
        <p:spPr>
          <a:xfrm rot="20334042">
            <a:off x="287078" y="1956391"/>
            <a:ext cx="6795320" cy="4369981"/>
          </a:xfrm>
          <a:prstGeom prst="rect">
            <a:avLst/>
          </a:prstGeom>
        </p:spPr>
      </p:pic>
      <p:pic>
        <p:nvPicPr>
          <p:cNvPr id="8" name="Picture 7">
            <a:extLst>
              <a:ext uri="{FF2B5EF4-FFF2-40B4-BE49-F238E27FC236}">
                <a16:creationId xmlns:a16="http://schemas.microsoft.com/office/drawing/2014/main" id="{DDF07D25-115F-9258-F6CE-8285250B4E58}"/>
              </a:ext>
            </a:extLst>
          </p:cNvPr>
          <p:cNvPicPr>
            <a:picLocks noChangeAspect="1"/>
          </p:cNvPicPr>
          <p:nvPr/>
        </p:nvPicPr>
        <p:blipFill>
          <a:blip r:embed="rId3"/>
          <a:stretch>
            <a:fillRect/>
          </a:stretch>
        </p:blipFill>
        <p:spPr>
          <a:xfrm rot="433330">
            <a:off x="5452900" y="1837962"/>
            <a:ext cx="6778376" cy="4369982"/>
          </a:xfrm>
          <a:prstGeom prst="rect">
            <a:avLst/>
          </a:prstGeom>
        </p:spPr>
      </p:pic>
    </p:spTree>
    <p:extLst>
      <p:ext uri="{BB962C8B-B14F-4D97-AF65-F5344CB8AC3E}">
        <p14:creationId xmlns:p14="http://schemas.microsoft.com/office/powerpoint/2010/main" val="11897323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2626242" y="390649"/>
            <a:ext cx="77376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STC E – Rossa Avenue – Technology Park</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 name="Picture 3">
            <a:extLst>
              <a:ext uri="{FF2B5EF4-FFF2-40B4-BE49-F238E27FC236}">
                <a16:creationId xmlns:a16="http://schemas.microsoft.com/office/drawing/2014/main" id="{DB25F134-F81C-7ECE-FE8B-B368B1A944F9}"/>
              </a:ext>
            </a:extLst>
          </p:cNvPr>
          <p:cNvPicPr>
            <a:picLocks noChangeAspect="1"/>
          </p:cNvPicPr>
          <p:nvPr/>
        </p:nvPicPr>
        <p:blipFill>
          <a:blip r:embed="rId2"/>
          <a:stretch>
            <a:fillRect/>
          </a:stretch>
        </p:blipFill>
        <p:spPr>
          <a:xfrm>
            <a:off x="0" y="1183764"/>
            <a:ext cx="6429153" cy="4175045"/>
          </a:xfrm>
          <a:prstGeom prst="rect">
            <a:avLst/>
          </a:prstGeom>
        </p:spPr>
      </p:pic>
      <p:pic>
        <p:nvPicPr>
          <p:cNvPr id="8" name="Picture 7">
            <a:extLst>
              <a:ext uri="{FF2B5EF4-FFF2-40B4-BE49-F238E27FC236}">
                <a16:creationId xmlns:a16="http://schemas.microsoft.com/office/drawing/2014/main" id="{897161FB-D42C-72F8-E723-56DEB1CE6656}"/>
              </a:ext>
            </a:extLst>
          </p:cNvPr>
          <p:cNvPicPr>
            <a:picLocks noChangeAspect="1"/>
          </p:cNvPicPr>
          <p:nvPr/>
        </p:nvPicPr>
        <p:blipFill>
          <a:blip r:embed="rId3"/>
          <a:stretch>
            <a:fillRect/>
          </a:stretch>
        </p:blipFill>
        <p:spPr>
          <a:xfrm>
            <a:off x="5681330" y="1480668"/>
            <a:ext cx="6429153" cy="4165220"/>
          </a:xfrm>
          <a:prstGeom prst="rect">
            <a:avLst/>
          </a:prstGeom>
        </p:spPr>
      </p:pic>
    </p:spTree>
    <p:extLst>
      <p:ext uri="{BB962C8B-B14F-4D97-AF65-F5344CB8AC3E}">
        <p14:creationId xmlns:p14="http://schemas.microsoft.com/office/powerpoint/2010/main" val="3555925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2626242" y="390649"/>
            <a:ext cx="77376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STC E – Rossa Avenue – Technology Park</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3" name="Picture 2">
            <a:extLst>
              <a:ext uri="{FF2B5EF4-FFF2-40B4-BE49-F238E27FC236}">
                <a16:creationId xmlns:a16="http://schemas.microsoft.com/office/drawing/2014/main" id="{97787237-0DA3-F5DB-444E-B79270BDF217}"/>
              </a:ext>
            </a:extLst>
          </p:cNvPr>
          <p:cNvPicPr>
            <a:picLocks noChangeAspect="1"/>
          </p:cNvPicPr>
          <p:nvPr/>
        </p:nvPicPr>
        <p:blipFill>
          <a:blip r:embed="rId2"/>
          <a:stretch>
            <a:fillRect/>
          </a:stretch>
        </p:blipFill>
        <p:spPr>
          <a:xfrm>
            <a:off x="1526762" y="990600"/>
            <a:ext cx="9138476" cy="5867400"/>
          </a:xfrm>
          <a:prstGeom prst="rect">
            <a:avLst/>
          </a:prstGeom>
        </p:spPr>
      </p:pic>
    </p:spTree>
    <p:extLst>
      <p:ext uri="{BB962C8B-B14F-4D97-AF65-F5344CB8AC3E}">
        <p14:creationId xmlns:p14="http://schemas.microsoft.com/office/powerpoint/2010/main" val="39478471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2626242" y="390649"/>
            <a:ext cx="77376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STC E – Dennehy’s Cross</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 name="Picture 3">
            <a:extLst>
              <a:ext uri="{FF2B5EF4-FFF2-40B4-BE49-F238E27FC236}">
                <a16:creationId xmlns:a16="http://schemas.microsoft.com/office/drawing/2014/main" id="{18886015-0A57-7938-74E0-2CB399A43324}"/>
              </a:ext>
            </a:extLst>
          </p:cNvPr>
          <p:cNvPicPr>
            <a:picLocks noChangeAspect="1"/>
          </p:cNvPicPr>
          <p:nvPr/>
        </p:nvPicPr>
        <p:blipFill>
          <a:blip r:embed="rId2"/>
          <a:stretch>
            <a:fillRect/>
          </a:stretch>
        </p:blipFill>
        <p:spPr>
          <a:xfrm>
            <a:off x="0" y="2366138"/>
            <a:ext cx="4527137" cy="2928238"/>
          </a:xfrm>
          <a:prstGeom prst="rect">
            <a:avLst/>
          </a:prstGeom>
        </p:spPr>
      </p:pic>
      <p:pic>
        <p:nvPicPr>
          <p:cNvPr id="7" name="Picture 6">
            <a:extLst>
              <a:ext uri="{FF2B5EF4-FFF2-40B4-BE49-F238E27FC236}">
                <a16:creationId xmlns:a16="http://schemas.microsoft.com/office/drawing/2014/main" id="{4CC71CE1-A1DE-F698-CEDB-FAE4A94544F4}"/>
              </a:ext>
            </a:extLst>
          </p:cNvPr>
          <p:cNvPicPr>
            <a:picLocks noChangeAspect="1"/>
          </p:cNvPicPr>
          <p:nvPr/>
        </p:nvPicPr>
        <p:blipFill>
          <a:blip r:embed="rId3"/>
          <a:stretch>
            <a:fillRect/>
          </a:stretch>
        </p:blipFill>
        <p:spPr>
          <a:xfrm>
            <a:off x="3512153" y="2119250"/>
            <a:ext cx="4527138" cy="2942825"/>
          </a:xfrm>
          <a:prstGeom prst="rect">
            <a:avLst/>
          </a:prstGeom>
        </p:spPr>
      </p:pic>
      <p:pic>
        <p:nvPicPr>
          <p:cNvPr id="9" name="Picture 8">
            <a:extLst>
              <a:ext uri="{FF2B5EF4-FFF2-40B4-BE49-F238E27FC236}">
                <a16:creationId xmlns:a16="http://schemas.microsoft.com/office/drawing/2014/main" id="{C64F5F0B-A96E-8F3C-F09C-C83182F44462}"/>
              </a:ext>
            </a:extLst>
          </p:cNvPr>
          <p:cNvPicPr>
            <a:picLocks noChangeAspect="1"/>
          </p:cNvPicPr>
          <p:nvPr/>
        </p:nvPicPr>
        <p:blipFill>
          <a:blip r:embed="rId4"/>
          <a:stretch>
            <a:fillRect/>
          </a:stretch>
        </p:blipFill>
        <p:spPr>
          <a:xfrm>
            <a:off x="7462107" y="1929757"/>
            <a:ext cx="4536546" cy="2942825"/>
          </a:xfrm>
          <a:prstGeom prst="rect">
            <a:avLst/>
          </a:prstGeom>
        </p:spPr>
      </p:pic>
    </p:spTree>
    <p:extLst>
      <p:ext uri="{BB962C8B-B14F-4D97-AF65-F5344CB8AC3E}">
        <p14:creationId xmlns:p14="http://schemas.microsoft.com/office/powerpoint/2010/main" val="3815817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2035692" y="67481"/>
            <a:ext cx="77376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STC E – College Road / O’Donovan’s Road</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8" name="Picture 7">
            <a:extLst>
              <a:ext uri="{FF2B5EF4-FFF2-40B4-BE49-F238E27FC236}">
                <a16:creationId xmlns:a16="http://schemas.microsoft.com/office/drawing/2014/main" id="{4617EB2E-A756-6EEA-8963-6BA827EEFB32}"/>
              </a:ext>
            </a:extLst>
          </p:cNvPr>
          <p:cNvPicPr>
            <a:picLocks noChangeAspect="1"/>
          </p:cNvPicPr>
          <p:nvPr/>
        </p:nvPicPr>
        <p:blipFill>
          <a:blip r:embed="rId2"/>
          <a:stretch>
            <a:fillRect/>
          </a:stretch>
        </p:blipFill>
        <p:spPr>
          <a:xfrm rot="2140188">
            <a:off x="-1128746" y="1770462"/>
            <a:ext cx="7670655" cy="4967423"/>
          </a:xfrm>
          <a:prstGeom prst="rect">
            <a:avLst/>
          </a:prstGeom>
        </p:spPr>
      </p:pic>
      <p:pic>
        <p:nvPicPr>
          <p:cNvPr id="11" name="Picture 10">
            <a:extLst>
              <a:ext uri="{FF2B5EF4-FFF2-40B4-BE49-F238E27FC236}">
                <a16:creationId xmlns:a16="http://schemas.microsoft.com/office/drawing/2014/main" id="{9B84E947-2AFC-E400-BEBD-0169D1B52F03}"/>
              </a:ext>
            </a:extLst>
          </p:cNvPr>
          <p:cNvPicPr>
            <a:picLocks noChangeAspect="1"/>
          </p:cNvPicPr>
          <p:nvPr/>
        </p:nvPicPr>
        <p:blipFill>
          <a:blip r:embed="rId3"/>
          <a:stretch>
            <a:fillRect/>
          </a:stretch>
        </p:blipFill>
        <p:spPr>
          <a:xfrm rot="20310622">
            <a:off x="4281556" y="2861180"/>
            <a:ext cx="7735268" cy="5001088"/>
          </a:xfrm>
          <a:prstGeom prst="rect">
            <a:avLst/>
          </a:prstGeom>
        </p:spPr>
      </p:pic>
    </p:spTree>
    <p:extLst>
      <p:ext uri="{BB962C8B-B14F-4D97-AF65-F5344CB8AC3E}">
        <p14:creationId xmlns:p14="http://schemas.microsoft.com/office/powerpoint/2010/main" val="2765583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452844" y="1270660"/>
            <a:ext cx="10870570" cy="373948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Overview</a:t>
            </a:r>
            <a:r>
              <a:rPr kumimoji="0" lang="en-US" sz="4800" b="1" i="0" u="none" strike="noStrike" kern="1200" cap="none" spc="0" normalizeH="0" noProof="0" dirty="0">
                <a:ln>
                  <a:noFill/>
                </a:ln>
                <a:solidFill>
                  <a:srgbClr val="007DC5"/>
                </a:solidFill>
                <a:effectLst/>
                <a:uLnTx/>
                <a:uFillTx/>
                <a:latin typeface="Calibri" panose="020F0502020204030204"/>
                <a:ea typeface="+mn-ea"/>
                <a:cs typeface="+mn-cs"/>
              </a:rPr>
              <a:t> </a:t>
            </a:r>
          </a:p>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noProof="0" dirty="0">
                <a:ln>
                  <a:noFill/>
                </a:ln>
                <a:solidFill>
                  <a:srgbClr val="007DC5"/>
                </a:solidFill>
                <a:effectLst/>
                <a:uLnTx/>
                <a:uFillTx/>
                <a:latin typeface="Calibri" panose="020F0502020204030204"/>
                <a:ea typeface="+mn-ea"/>
                <a:cs typeface="+mn-cs"/>
              </a:rPr>
              <a:t>of </a:t>
            </a:r>
          </a:p>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noProof="0" dirty="0">
                <a:ln>
                  <a:noFill/>
                </a:ln>
                <a:solidFill>
                  <a:srgbClr val="007DC5"/>
                </a:solidFill>
                <a:effectLst/>
                <a:uLnTx/>
                <a:uFillTx/>
                <a:latin typeface="Calibri" panose="020F0502020204030204"/>
                <a:ea typeface="+mn-ea"/>
                <a:cs typeface="+mn-cs"/>
              </a:rPr>
              <a:t>Sustainable Transport Corridor F:</a:t>
            </a:r>
          </a:p>
          <a:p>
            <a:pPr marL="0" marR="0" lvl="0" indent="0" algn="ctr" defTabSz="457200" rtl="0" eaLnBrk="1" fontAlgn="auto" latinLnBrk="0" hangingPunct="1">
              <a:lnSpc>
                <a:spcPct val="100000"/>
              </a:lnSpc>
              <a:spcBef>
                <a:spcPts val="0"/>
              </a:spcBef>
              <a:spcAft>
                <a:spcPts val="1800"/>
              </a:spcAft>
              <a:buClrTx/>
              <a:buSzTx/>
              <a:buFontTx/>
              <a:buNone/>
              <a:tabLst/>
              <a:defRPr/>
            </a:pPr>
            <a:r>
              <a:rPr lang="en-US" sz="4800" b="1" dirty="0" err="1">
                <a:solidFill>
                  <a:srgbClr val="007DC5"/>
                </a:solidFill>
                <a:latin typeface="Calibri" panose="020F0502020204030204"/>
                <a:sym typeface="Arial"/>
              </a:rPr>
              <a:t>Bishopstown</a:t>
            </a:r>
            <a:r>
              <a:rPr lang="en-US" sz="4800" b="1" dirty="0">
                <a:solidFill>
                  <a:srgbClr val="007DC5"/>
                </a:solidFill>
                <a:latin typeface="Calibri" panose="020F0502020204030204"/>
                <a:sym typeface="Arial"/>
              </a:rPr>
              <a:t> to City</a:t>
            </a:r>
            <a:endParaRPr lang="en-US" sz="3200" dirty="0">
              <a:solidFill>
                <a:schemeClr val="dk1"/>
              </a:solidFill>
              <a:sym typeface="Arial"/>
            </a:endParaRPr>
          </a:p>
        </p:txBody>
      </p:sp>
    </p:spTree>
    <p:extLst>
      <p:ext uri="{BB962C8B-B14F-4D97-AF65-F5344CB8AC3E}">
        <p14:creationId xmlns:p14="http://schemas.microsoft.com/office/powerpoint/2010/main" val="1531412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1053548" y="250710"/>
            <a:ext cx="102737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Sustainable Transport Corridor F - Bishopstown to City</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 name="Picture 3">
            <a:extLst>
              <a:ext uri="{FF2B5EF4-FFF2-40B4-BE49-F238E27FC236}">
                <a16:creationId xmlns:a16="http://schemas.microsoft.com/office/drawing/2014/main" id="{5D078977-3969-C6AD-090E-42734C5EDD70}"/>
              </a:ext>
            </a:extLst>
          </p:cNvPr>
          <p:cNvPicPr>
            <a:picLocks noChangeAspect="1"/>
          </p:cNvPicPr>
          <p:nvPr/>
        </p:nvPicPr>
        <p:blipFill>
          <a:blip r:embed="rId2"/>
          <a:stretch>
            <a:fillRect/>
          </a:stretch>
        </p:blipFill>
        <p:spPr>
          <a:xfrm>
            <a:off x="1385887" y="933450"/>
            <a:ext cx="9420225" cy="5924550"/>
          </a:xfrm>
          <a:prstGeom prst="rect">
            <a:avLst/>
          </a:prstGeom>
        </p:spPr>
      </p:pic>
    </p:spTree>
    <p:extLst>
      <p:ext uri="{BB962C8B-B14F-4D97-AF65-F5344CB8AC3E}">
        <p14:creationId xmlns:p14="http://schemas.microsoft.com/office/powerpoint/2010/main" val="32586868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3303613" y="380710"/>
            <a:ext cx="655600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STC F – Curraheen Road</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3" name="Picture 2">
            <a:extLst>
              <a:ext uri="{FF2B5EF4-FFF2-40B4-BE49-F238E27FC236}">
                <a16:creationId xmlns:a16="http://schemas.microsoft.com/office/drawing/2014/main" id="{BEED7E4F-04C4-15F8-245C-5ADB394A0D4A}"/>
              </a:ext>
            </a:extLst>
          </p:cNvPr>
          <p:cNvPicPr>
            <a:picLocks noChangeAspect="1"/>
          </p:cNvPicPr>
          <p:nvPr/>
        </p:nvPicPr>
        <p:blipFill>
          <a:blip r:embed="rId2"/>
          <a:stretch>
            <a:fillRect/>
          </a:stretch>
        </p:blipFill>
        <p:spPr>
          <a:xfrm>
            <a:off x="160422" y="1188276"/>
            <a:ext cx="6602577" cy="4249998"/>
          </a:xfrm>
          <a:prstGeom prst="rect">
            <a:avLst/>
          </a:prstGeom>
        </p:spPr>
      </p:pic>
      <p:pic>
        <p:nvPicPr>
          <p:cNvPr id="7" name="Picture 6">
            <a:extLst>
              <a:ext uri="{FF2B5EF4-FFF2-40B4-BE49-F238E27FC236}">
                <a16:creationId xmlns:a16="http://schemas.microsoft.com/office/drawing/2014/main" id="{BB928003-5987-D30E-6C1B-0EBE878D5EB5}"/>
              </a:ext>
            </a:extLst>
          </p:cNvPr>
          <p:cNvPicPr>
            <a:picLocks noChangeAspect="1"/>
          </p:cNvPicPr>
          <p:nvPr/>
        </p:nvPicPr>
        <p:blipFill>
          <a:blip r:embed="rId3"/>
          <a:stretch>
            <a:fillRect/>
          </a:stretch>
        </p:blipFill>
        <p:spPr>
          <a:xfrm>
            <a:off x="5409806" y="2346817"/>
            <a:ext cx="6577118" cy="4249998"/>
          </a:xfrm>
          <a:prstGeom prst="rect">
            <a:avLst/>
          </a:prstGeom>
        </p:spPr>
      </p:pic>
    </p:spTree>
    <p:extLst>
      <p:ext uri="{BB962C8B-B14F-4D97-AF65-F5344CB8AC3E}">
        <p14:creationId xmlns:p14="http://schemas.microsoft.com/office/powerpoint/2010/main" val="3723140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616036" y="628587"/>
            <a:ext cx="10870570" cy="56021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Introductions</a:t>
            </a:r>
            <a:endParaRPr lang="en-US" sz="3200" dirty="0">
              <a:solidFill>
                <a:schemeClr val="dk1"/>
              </a:solidFill>
              <a:sym typeface="Arial"/>
            </a:endParaRPr>
          </a:p>
          <a:p>
            <a:pPr lvl="1">
              <a:lnSpc>
                <a:spcPct val="150000"/>
              </a:lnSpc>
              <a:spcAft>
                <a:spcPts val="1800"/>
              </a:spcAft>
              <a:buClr>
                <a:schemeClr val="dk1"/>
              </a:buClr>
              <a:buSzPts val="2800"/>
              <a:tabLst>
                <a:tab pos="2603500" algn="l"/>
              </a:tabLst>
            </a:pPr>
            <a:r>
              <a:rPr lang="en-US" sz="3200" dirty="0">
                <a:solidFill>
                  <a:schemeClr val="dk1"/>
                </a:solidFill>
                <a:sym typeface="Arial"/>
              </a:rPr>
              <a:t>Chairperson					Simon Nugent </a:t>
            </a:r>
            <a:endParaRPr lang="en-US" sz="3200" dirty="0"/>
          </a:p>
          <a:p>
            <a:pPr lvl="1">
              <a:lnSpc>
                <a:spcPct val="150000"/>
              </a:lnSpc>
              <a:buClr>
                <a:schemeClr val="dk1"/>
              </a:buClr>
              <a:buSzPts val="2800"/>
              <a:tabLst>
                <a:tab pos="2603500" algn="l"/>
              </a:tabLst>
            </a:pPr>
            <a:r>
              <a:rPr lang="en-US" sz="3200" dirty="0">
                <a:solidFill>
                  <a:schemeClr val="dk1"/>
                </a:solidFill>
                <a:sym typeface="Arial"/>
              </a:rPr>
              <a:t>NTA					Hugh Creegan, Deputy CEO</a:t>
            </a:r>
          </a:p>
          <a:p>
            <a:pPr lvl="1">
              <a:spcAft>
                <a:spcPts val="1800"/>
              </a:spcAft>
              <a:buClr>
                <a:schemeClr val="dk1"/>
              </a:buClr>
              <a:buSzPts val="2800"/>
              <a:tabLst>
                <a:tab pos="2603500" algn="l"/>
              </a:tabLst>
            </a:pPr>
            <a:r>
              <a:rPr lang="en-US" sz="3200" dirty="0">
                <a:solidFill>
                  <a:schemeClr val="dk1"/>
                </a:solidFill>
                <a:sym typeface="Arial"/>
              </a:rPr>
              <a:t>					Con Kehely, Head of BusConnects Cork</a:t>
            </a:r>
          </a:p>
          <a:p>
            <a:pPr lvl="1">
              <a:lnSpc>
                <a:spcPct val="150000"/>
              </a:lnSpc>
              <a:buClr>
                <a:schemeClr val="dk1"/>
              </a:buClr>
              <a:buSzPts val="2800"/>
              <a:tabLst>
                <a:tab pos="2603500" algn="l"/>
              </a:tabLst>
            </a:pPr>
            <a:r>
              <a:rPr lang="en-US" sz="3200" dirty="0">
                <a:solidFill>
                  <a:schemeClr val="dk1"/>
                </a:solidFill>
                <a:sym typeface="Arial"/>
              </a:rPr>
              <a:t>Arup					Niall Harte, Associate Director</a:t>
            </a:r>
          </a:p>
          <a:p>
            <a:pPr lvl="1">
              <a:spcAft>
                <a:spcPts val="1800"/>
              </a:spcAft>
              <a:buClr>
                <a:schemeClr val="dk1"/>
              </a:buClr>
              <a:buSzPts val="2800"/>
              <a:tabLst>
                <a:tab pos="2603500" algn="l"/>
              </a:tabLst>
            </a:pPr>
            <a:r>
              <a:rPr lang="en-US" sz="3200" dirty="0">
                <a:solidFill>
                  <a:schemeClr val="dk1"/>
                </a:solidFill>
                <a:sym typeface="Arial"/>
              </a:rPr>
              <a:t>					Clifford Killeen, Senior Engineer</a:t>
            </a:r>
          </a:p>
          <a:p>
            <a:pPr lvl="1">
              <a:lnSpc>
                <a:spcPct val="150000"/>
              </a:lnSpc>
              <a:spcAft>
                <a:spcPts val="1800"/>
              </a:spcAft>
              <a:buClr>
                <a:schemeClr val="dk1"/>
              </a:buClr>
              <a:buSzPts val="2800"/>
              <a:tabLst>
                <a:tab pos="2603500" algn="l"/>
              </a:tabLst>
            </a:pPr>
            <a:endParaRPr lang="en-US" sz="3200" dirty="0">
              <a:solidFill>
                <a:schemeClr val="dk1"/>
              </a:solidFill>
              <a:sym typeface="Arial"/>
            </a:endParaRPr>
          </a:p>
        </p:txBody>
      </p:sp>
    </p:spTree>
    <p:extLst>
      <p:ext uri="{BB962C8B-B14F-4D97-AF65-F5344CB8AC3E}">
        <p14:creationId xmlns:p14="http://schemas.microsoft.com/office/powerpoint/2010/main" val="26811363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3303613" y="380710"/>
            <a:ext cx="655600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STC F – Curraheen Road</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 name="Picture 3">
            <a:extLst>
              <a:ext uri="{FF2B5EF4-FFF2-40B4-BE49-F238E27FC236}">
                <a16:creationId xmlns:a16="http://schemas.microsoft.com/office/drawing/2014/main" id="{4C63DB86-BDFF-328B-7DB6-447DA3003FEF}"/>
              </a:ext>
            </a:extLst>
          </p:cNvPr>
          <p:cNvPicPr>
            <a:picLocks noChangeAspect="1"/>
          </p:cNvPicPr>
          <p:nvPr/>
        </p:nvPicPr>
        <p:blipFill>
          <a:blip r:embed="rId2"/>
          <a:stretch>
            <a:fillRect/>
          </a:stretch>
        </p:blipFill>
        <p:spPr>
          <a:xfrm>
            <a:off x="1387584" y="989763"/>
            <a:ext cx="9416831" cy="5868237"/>
          </a:xfrm>
          <a:prstGeom prst="rect">
            <a:avLst/>
          </a:prstGeom>
        </p:spPr>
      </p:pic>
    </p:spTree>
    <p:extLst>
      <p:ext uri="{BB962C8B-B14F-4D97-AF65-F5344CB8AC3E}">
        <p14:creationId xmlns:p14="http://schemas.microsoft.com/office/powerpoint/2010/main" val="4173361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3303613" y="380710"/>
            <a:ext cx="655600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STC F – Bishopstown Road</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 name="Picture 3">
            <a:extLst>
              <a:ext uri="{FF2B5EF4-FFF2-40B4-BE49-F238E27FC236}">
                <a16:creationId xmlns:a16="http://schemas.microsoft.com/office/drawing/2014/main" id="{61F8889E-4F2E-081D-611A-BC1B96AB0B2D}"/>
              </a:ext>
            </a:extLst>
          </p:cNvPr>
          <p:cNvPicPr>
            <a:picLocks noChangeAspect="1"/>
          </p:cNvPicPr>
          <p:nvPr/>
        </p:nvPicPr>
        <p:blipFill>
          <a:blip r:embed="rId2"/>
          <a:stretch>
            <a:fillRect/>
          </a:stretch>
        </p:blipFill>
        <p:spPr>
          <a:xfrm>
            <a:off x="-25139" y="1293622"/>
            <a:ext cx="6606754" cy="4270755"/>
          </a:xfrm>
          <a:prstGeom prst="rect">
            <a:avLst/>
          </a:prstGeom>
        </p:spPr>
      </p:pic>
      <p:pic>
        <p:nvPicPr>
          <p:cNvPr id="8" name="Picture 7">
            <a:extLst>
              <a:ext uri="{FF2B5EF4-FFF2-40B4-BE49-F238E27FC236}">
                <a16:creationId xmlns:a16="http://schemas.microsoft.com/office/drawing/2014/main" id="{B4610E84-7C8F-3FDB-689B-36D50343028D}"/>
              </a:ext>
            </a:extLst>
          </p:cNvPr>
          <p:cNvPicPr>
            <a:picLocks noChangeAspect="1"/>
          </p:cNvPicPr>
          <p:nvPr/>
        </p:nvPicPr>
        <p:blipFill>
          <a:blip r:embed="rId3"/>
          <a:stretch>
            <a:fillRect/>
          </a:stretch>
        </p:blipFill>
        <p:spPr>
          <a:xfrm>
            <a:off x="5654562" y="1280998"/>
            <a:ext cx="6606754" cy="4283379"/>
          </a:xfrm>
          <a:prstGeom prst="rect">
            <a:avLst/>
          </a:prstGeom>
        </p:spPr>
      </p:pic>
    </p:spTree>
    <p:extLst>
      <p:ext uri="{BB962C8B-B14F-4D97-AF65-F5344CB8AC3E}">
        <p14:creationId xmlns:p14="http://schemas.microsoft.com/office/powerpoint/2010/main" val="42725358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332096-69A7-C48A-47E3-BAAC9E78F2A8}"/>
              </a:ext>
            </a:extLst>
          </p:cNvPr>
          <p:cNvPicPr>
            <a:picLocks noChangeAspect="1"/>
          </p:cNvPicPr>
          <p:nvPr/>
        </p:nvPicPr>
        <p:blipFill>
          <a:blip r:embed="rId2"/>
          <a:stretch>
            <a:fillRect/>
          </a:stretch>
        </p:blipFill>
        <p:spPr>
          <a:xfrm rot="4023830">
            <a:off x="-1100496" y="1263586"/>
            <a:ext cx="7484510" cy="4858695"/>
          </a:xfrm>
          <a:prstGeom prst="rect">
            <a:avLst/>
          </a:prstGeom>
        </p:spPr>
      </p:pic>
      <p:sp>
        <p:nvSpPr>
          <p:cNvPr id="6" name="TextBox 5">
            <a:extLst>
              <a:ext uri="{FF2B5EF4-FFF2-40B4-BE49-F238E27FC236}">
                <a16:creationId xmlns:a16="http://schemas.microsoft.com/office/drawing/2014/main" id="{2B51C285-0025-117B-56C2-369970EFF756}"/>
              </a:ext>
            </a:extLst>
          </p:cNvPr>
          <p:cNvSpPr txBox="1"/>
          <p:nvPr/>
        </p:nvSpPr>
        <p:spPr>
          <a:xfrm>
            <a:off x="3303612" y="380710"/>
            <a:ext cx="5110813"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STC F – Wilton Road</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8" name="Picture 7">
            <a:extLst>
              <a:ext uri="{FF2B5EF4-FFF2-40B4-BE49-F238E27FC236}">
                <a16:creationId xmlns:a16="http://schemas.microsoft.com/office/drawing/2014/main" id="{28FC1D40-BA39-A0D2-2152-7958CCE470FD}"/>
              </a:ext>
            </a:extLst>
          </p:cNvPr>
          <p:cNvPicPr>
            <a:picLocks noChangeAspect="1"/>
          </p:cNvPicPr>
          <p:nvPr/>
        </p:nvPicPr>
        <p:blipFill>
          <a:blip r:embed="rId3"/>
          <a:stretch>
            <a:fillRect/>
          </a:stretch>
        </p:blipFill>
        <p:spPr>
          <a:xfrm rot="693058">
            <a:off x="4450586" y="2306347"/>
            <a:ext cx="7392216" cy="4780668"/>
          </a:xfrm>
          <a:prstGeom prst="rect">
            <a:avLst/>
          </a:prstGeom>
        </p:spPr>
      </p:pic>
    </p:spTree>
    <p:extLst>
      <p:ext uri="{BB962C8B-B14F-4D97-AF65-F5344CB8AC3E}">
        <p14:creationId xmlns:p14="http://schemas.microsoft.com/office/powerpoint/2010/main" val="25861885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2381250" y="380710"/>
            <a:ext cx="6965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STC F – Victoria Cross / Sacred Heart</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3" name="Picture 2">
            <a:extLst>
              <a:ext uri="{FF2B5EF4-FFF2-40B4-BE49-F238E27FC236}">
                <a16:creationId xmlns:a16="http://schemas.microsoft.com/office/drawing/2014/main" id="{C09A1C35-DF9D-920E-3449-5C048C5276E7}"/>
              </a:ext>
            </a:extLst>
          </p:cNvPr>
          <p:cNvPicPr>
            <a:picLocks noChangeAspect="1"/>
          </p:cNvPicPr>
          <p:nvPr/>
        </p:nvPicPr>
        <p:blipFill rotWithShape="1">
          <a:blip r:embed="rId2"/>
          <a:srcRect l="25363"/>
          <a:stretch/>
        </p:blipFill>
        <p:spPr>
          <a:xfrm>
            <a:off x="31336" y="1917345"/>
            <a:ext cx="5682641" cy="4940655"/>
          </a:xfrm>
          <a:prstGeom prst="rect">
            <a:avLst/>
          </a:prstGeom>
        </p:spPr>
      </p:pic>
      <p:pic>
        <p:nvPicPr>
          <p:cNvPr id="7" name="Picture 6">
            <a:extLst>
              <a:ext uri="{FF2B5EF4-FFF2-40B4-BE49-F238E27FC236}">
                <a16:creationId xmlns:a16="http://schemas.microsoft.com/office/drawing/2014/main" id="{DBD67902-D83A-C382-5438-9C0E35962E47}"/>
              </a:ext>
            </a:extLst>
          </p:cNvPr>
          <p:cNvPicPr>
            <a:picLocks noChangeAspect="1"/>
          </p:cNvPicPr>
          <p:nvPr/>
        </p:nvPicPr>
        <p:blipFill>
          <a:blip r:embed="rId3"/>
          <a:stretch>
            <a:fillRect/>
          </a:stretch>
        </p:blipFill>
        <p:spPr>
          <a:xfrm>
            <a:off x="4565104" y="1218872"/>
            <a:ext cx="7626896" cy="4940654"/>
          </a:xfrm>
          <a:prstGeom prst="rect">
            <a:avLst/>
          </a:prstGeom>
        </p:spPr>
      </p:pic>
    </p:spTree>
    <p:extLst>
      <p:ext uri="{BB962C8B-B14F-4D97-AF65-F5344CB8AC3E}">
        <p14:creationId xmlns:p14="http://schemas.microsoft.com/office/powerpoint/2010/main" val="1155119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2274912" y="389062"/>
            <a:ext cx="73714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STC F – Western Road / Mardyke Walk</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 name="Picture 3">
            <a:extLst>
              <a:ext uri="{FF2B5EF4-FFF2-40B4-BE49-F238E27FC236}">
                <a16:creationId xmlns:a16="http://schemas.microsoft.com/office/drawing/2014/main" id="{AB616B72-58DC-89CC-E10D-482EAFDA268C}"/>
              </a:ext>
            </a:extLst>
          </p:cNvPr>
          <p:cNvPicPr>
            <a:picLocks noChangeAspect="1"/>
          </p:cNvPicPr>
          <p:nvPr/>
        </p:nvPicPr>
        <p:blipFill>
          <a:blip r:embed="rId2"/>
          <a:stretch>
            <a:fillRect/>
          </a:stretch>
        </p:blipFill>
        <p:spPr>
          <a:xfrm>
            <a:off x="0" y="2247902"/>
            <a:ext cx="6255667" cy="4038600"/>
          </a:xfrm>
          <a:prstGeom prst="rect">
            <a:avLst/>
          </a:prstGeom>
        </p:spPr>
      </p:pic>
      <p:pic>
        <p:nvPicPr>
          <p:cNvPr id="7" name="Picture 6">
            <a:extLst>
              <a:ext uri="{FF2B5EF4-FFF2-40B4-BE49-F238E27FC236}">
                <a16:creationId xmlns:a16="http://schemas.microsoft.com/office/drawing/2014/main" id="{CC3B88BF-50E9-0242-898D-EA42ADD8E033}"/>
              </a:ext>
            </a:extLst>
          </p:cNvPr>
          <p:cNvPicPr>
            <a:picLocks noChangeAspect="1"/>
          </p:cNvPicPr>
          <p:nvPr/>
        </p:nvPicPr>
        <p:blipFill>
          <a:blip r:embed="rId3"/>
          <a:stretch>
            <a:fillRect/>
          </a:stretch>
        </p:blipFill>
        <p:spPr>
          <a:xfrm rot="21167012">
            <a:off x="4888693" y="1600205"/>
            <a:ext cx="6242418" cy="4038600"/>
          </a:xfrm>
          <a:prstGeom prst="rect">
            <a:avLst/>
          </a:prstGeom>
        </p:spPr>
      </p:pic>
    </p:spTree>
    <p:extLst>
      <p:ext uri="{BB962C8B-B14F-4D97-AF65-F5344CB8AC3E}">
        <p14:creationId xmlns:p14="http://schemas.microsoft.com/office/powerpoint/2010/main" val="28570727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3390720" y="389062"/>
            <a:ext cx="62556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STC F – Lancaster Quay</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3" name="Picture 2">
            <a:extLst>
              <a:ext uri="{FF2B5EF4-FFF2-40B4-BE49-F238E27FC236}">
                <a16:creationId xmlns:a16="http://schemas.microsoft.com/office/drawing/2014/main" id="{AABE674C-D7AC-8489-66AD-7BC3880491E0}"/>
              </a:ext>
            </a:extLst>
          </p:cNvPr>
          <p:cNvPicPr>
            <a:picLocks noChangeAspect="1"/>
          </p:cNvPicPr>
          <p:nvPr/>
        </p:nvPicPr>
        <p:blipFill>
          <a:blip r:embed="rId2"/>
          <a:stretch>
            <a:fillRect/>
          </a:stretch>
        </p:blipFill>
        <p:spPr>
          <a:xfrm>
            <a:off x="1375174" y="1035394"/>
            <a:ext cx="9441651" cy="5822606"/>
          </a:xfrm>
          <a:prstGeom prst="rect">
            <a:avLst/>
          </a:prstGeom>
        </p:spPr>
      </p:pic>
    </p:spTree>
    <p:extLst>
      <p:ext uri="{BB962C8B-B14F-4D97-AF65-F5344CB8AC3E}">
        <p14:creationId xmlns:p14="http://schemas.microsoft.com/office/powerpoint/2010/main" val="38406554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2089414" y="327848"/>
            <a:ext cx="80131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STC F – Washington Street / Sheares Street</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 name="Picture 3">
            <a:extLst>
              <a:ext uri="{FF2B5EF4-FFF2-40B4-BE49-F238E27FC236}">
                <a16:creationId xmlns:a16="http://schemas.microsoft.com/office/drawing/2014/main" id="{49B46E4F-B8D8-06E8-915C-309B97320DD2}"/>
              </a:ext>
            </a:extLst>
          </p:cNvPr>
          <p:cNvPicPr>
            <a:picLocks noChangeAspect="1"/>
          </p:cNvPicPr>
          <p:nvPr/>
        </p:nvPicPr>
        <p:blipFill>
          <a:blip r:embed="rId2"/>
          <a:stretch>
            <a:fillRect/>
          </a:stretch>
        </p:blipFill>
        <p:spPr>
          <a:xfrm>
            <a:off x="1552843" y="974179"/>
            <a:ext cx="9086312" cy="5883821"/>
          </a:xfrm>
          <a:prstGeom prst="rect">
            <a:avLst/>
          </a:prstGeom>
        </p:spPr>
      </p:pic>
    </p:spTree>
    <p:extLst>
      <p:ext uri="{BB962C8B-B14F-4D97-AF65-F5344CB8AC3E}">
        <p14:creationId xmlns:p14="http://schemas.microsoft.com/office/powerpoint/2010/main" val="34889320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394640" y="110836"/>
            <a:ext cx="8986982" cy="3423540"/>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452846" y="264361"/>
            <a:ext cx="10870570" cy="5032147"/>
          </a:xfrm>
          <a:prstGeom prst="rect">
            <a:avLst/>
          </a:prstGeom>
          <a:noFill/>
        </p:spPr>
        <p:txBody>
          <a:bodyPr wrap="square" rtlCol="0">
            <a:spAutoFit/>
          </a:bodyPr>
          <a:lstStyle/>
          <a:p>
            <a:pPr marL="0" marR="0" lvl="0" indent="0" algn="ctr" defTabSz="914400" rtl="0" eaLnBrk="1" fontAlgn="auto" latinLnBrk="0" hangingPunct="1">
              <a:lnSpc>
                <a:spcPct val="90000"/>
              </a:lnSpc>
              <a:spcBef>
                <a:spcPct val="0"/>
              </a:spcBef>
              <a:spcAft>
                <a:spcPts val="1800"/>
              </a:spcAft>
              <a:buClrTx/>
              <a:buSzTx/>
              <a:buFontTx/>
              <a:buNone/>
              <a:tabLst/>
              <a:defRPr/>
            </a:pPr>
            <a:r>
              <a:rPr kumimoji="0" lang="en-US" sz="4000" b="1" i="0" u="none" strike="noStrike" kern="1200" cap="none" spc="0" normalizeH="0" baseline="0" noProof="0" dirty="0">
                <a:ln>
                  <a:noFill/>
                </a:ln>
                <a:solidFill>
                  <a:srgbClr val="007DC5"/>
                </a:solidFill>
                <a:effectLst/>
                <a:uLnTx/>
                <a:uFillTx/>
                <a:latin typeface="Calibri" panose="020F0502020204030204" pitchFamily="34" charset="0"/>
                <a:ea typeface="+mn-ea"/>
                <a:cs typeface="Calibri" panose="020F0502020204030204" pitchFamily="34" charset="0"/>
              </a:rPr>
              <a:t>How to make a submission:</a:t>
            </a:r>
          </a:p>
          <a:p>
            <a:pPr marL="0" marR="0" lvl="0" indent="0" algn="l" defTabSz="457200" rtl="0" eaLnBrk="1" fontAlgn="auto" latinLnBrk="0" hangingPunct="1">
              <a:lnSpc>
                <a:spcPct val="100000"/>
              </a:lnSpc>
              <a:spcBef>
                <a:spcPts val="0"/>
              </a:spcBef>
              <a:spcAft>
                <a:spcPts val="1800"/>
              </a:spcAft>
              <a:buClrTx/>
              <a:buSzTx/>
              <a:buFontTx/>
              <a:buNone/>
              <a:tabLst/>
              <a:defRPr/>
            </a:pPr>
            <a:r>
              <a:rPr kumimoji="0" lang="en-US" sz="3200" b="1" i="0" u="none" strike="noStrike" kern="1200" cap="none" spc="0" normalizeH="0" baseline="0" noProof="0" dirty="0">
                <a:ln>
                  <a:noFill/>
                </a:ln>
                <a:solidFill>
                  <a:srgbClr val="007DC5"/>
                </a:solidFill>
                <a:effectLst/>
                <a:uLnTx/>
                <a:uFillTx/>
                <a:latin typeface="Calibri" panose="020F0502020204030204"/>
                <a:ea typeface="+mn-ea"/>
                <a:cs typeface="+mn-cs"/>
                <a:sym typeface="Arial"/>
              </a:rPr>
              <a:t>Online: </a:t>
            </a:r>
            <a:r>
              <a:rPr kumimoji="0" lang="en-US" sz="3200" b="0" i="0" u="none" strike="noStrike" kern="1200" cap="none" spc="0" normalizeH="0" baseline="0" noProof="0" dirty="0">
                <a:ln>
                  <a:noFill/>
                </a:ln>
                <a:solidFill>
                  <a:srgbClr val="007DC5"/>
                </a:solidFill>
                <a:effectLst/>
                <a:uLnTx/>
                <a:uFillTx/>
                <a:latin typeface="Calibri" panose="020F0502020204030204"/>
                <a:ea typeface="+mn-ea"/>
                <a:cs typeface="+mn-cs"/>
                <a:sym typeface="Arial"/>
                <a:hlinkClick r:id="rId5"/>
              </a:rPr>
              <a:t>https://consult.nationaltransport.ie</a:t>
            </a:r>
            <a:endParaRPr kumimoji="0" lang="en-US" sz="3200" b="0" i="0" u="none" strike="noStrike" kern="1200" cap="none" spc="0" normalizeH="0" baseline="0" noProof="0" dirty="0">
              <a:ln>
                <a:noFill/>
              </a:ln>
              <a:solidFill>
                <a:srgbClr val="007DC5"/>
              </a:solidFill>
              <a:effectLst/>
              <a:uLnTx/>
              <a:uFillTx/>
              <a:latin typeface="Calibri" panose="020F0502020204030204"/>
              <a:ea typeface="+mn-ea"/>
              <a:cs typeface="+mn-cs"/>
              <a:sym typeface="Arial"/>
            </a:endParaRPr>
          </a:p>
          <a:p>
            <a:pPr marL="0" marR="0" lvl="0" indent="0" algn="l" defTabSz="457200" rtl="0" eaLnBrk="1" fontAlgn="auto" latinLnBrk="0" hangingPunct="1">
              <a:lnSpc>
                <a:spcPct val="100000"/>
              </a:lnSpc>
              <a:spcBef>
                <a:spcPts val="0"/>
              </a:spcBef>
              <a:spcAft>
                <a:spcPts val="1800"/>
              </a:spcAft>
              <a:buClrTx/>
              <a:buSzTx/>
              <a:buFontTx/>
              <a:buNone/>
              <a:tabLst/>
              <a:defRPr/>
            </a:pPr>
            <a:r>
              <a:rPr kumimoji="0" lang="en-US" sz="3200" b="1" i="0" u="none" strike="noStrike" kern="1200" cap="none" spc="0" normalizeH="0" baseline="0" noProof="0" dirty="0">
                <a:ln>
                  <a:noFill/>
                </a:ln>
                <a:solidFill>
                  <a:srgbClr val="007DC5"/>
                </a:solidFill>
                <a:effectLst/>
                <a:uLnTx/>
                <a:uFillTx/>
                <a:latin typeface="Calibri" panose="020F0502020204030204"/>
                <a:ea typeface="+mn-ea"/>
                <a:cs typeface="+mn-cs"/>
                <a:sym typeface="Arial"/>
              </a:rPr>
              <a:t>Email: </a:t>
            </a:r>
            <a:r>
              <a:rPr kumimoji="0" lang="en-US" sz="3200" b="0" i="0" u="none" strike="noStrike" kern="1200" cap="none" spc="0" normalizeH="0" baseline="0" noProof="0" dirty="0">
                <a:ln>
                  <a:noFill/>
                </a:ln>
                <a:solidFill>
                  <a:srgbClr val="007DC5"/>
                </a:solidFill>
                <a:effectLst/>
                <a:uLnTx/>
                <a:uFillTx/>
                <a:latin typeface="Calibri" panose="020F0502020204030204"/>
                <a:ea typeface="+mn-ea"/>
                <a:cs typeface="+mn-cs"/>
                <a:sym typeface="Arial"/>
                <a:hlinkClick r:id="rId6"/>
              </a:rPr>
              <a:t>CorkStc@busconnects.ie</a:t>
            </a:r>
            <a:endParaRPr kumimoji="0" lang="en-US" sz="3200" b="0" i="0" u="none" strike="noStrike" kern="1200" cap="none" spc="0" normalizeH="0" baseline="0" noProof="0" dirty="0">
              <a:ln>
                <a:noFill/>
              </a:ln>
              <a:solidFill>
                <a:srgbClr val="007DC5"/>
              </a:solidFill>
              <a:effectLst/>
              <a:uLnTx/>
              <a:uFillTx/>
              <a:latin typeface="Calibri" panose="020F0502020204030204"/>
              <a:ea typeface="+mn-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DC5"/>
                </a:solidFill>
                <a:effectLst/>
                <a:uLnTx/>
                <a:uFillTx/>
                <a:latin typeface="Calibri" panose="020F0502020204030204"/>
                <a:ea typeface="+mn-ea"/>
                <a:cs typeface="+mn-cs"/>
                <a:sym typeface="Arial"/>
              </a:rPr>
              <a:t>Post: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DC5"/>
                </a:solidFill>
                <a:effectLst/>
                <a:uLnTx/>
                <a:uFillTx/>
                <a:latin typeface="Calibri" panose="020F0502020204030204"/>
                <a:ea typeface="+mn-ea"/>
                <a:cs typeface="+mn-cs"/>
              </a:rPr>
              <a:t>Cork Sustainable Transport Corridors Project,  </a:t>
            </a:r>
            <a:endParaRPr kumimoji="0" lang="en-IE" sz="2000" b="0" i="0" u="none" strike="noStrike" kern="1200" cap="none" spc="0" normalizeH="0" baseline="0" noProof="0" dirty="0">
              <a:ln>
                <a:noFill/>
              </a:ln>
              <a:solidFill>
                <a:srgbClr val="007DC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DC5"/>
                </a:solidFill>
                <a:effectLst/>
                <a:uLnTx/>
                <a:uFillTx/>
                <a:latin typeface="Calibri" panose="020F0502020204030204"/>
                <a:ea typeface="+mn-ea"/>
                <a:cs typeface="+mn-cs"/>
              </a:rPr>
              <a:t>National Transport Authority, </a:t>
            </a:r>
            <a:endParaRPr kumimoji="0" lang="en-IE" sz="2000" b="0" i="0" u="none" strike="noStrike" kern="1200" cap="none" spc="0" normalizeH="0" baseline="0" noProof="0" dirty="0">
              <a:ln>
                <a:noFill/>
              </a:ln>
              <a:solidFill>
                <a:srgbClr val="007DC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7DC5"/>
                </a:solidFill>
                <a:effectLst/>
                <a:uLnTx/>
                <a:uFillTx/>
                <a:latin typeface="Calibri" panose="020F0502020204030204"/>
                <a:ea typeface="+mn-ea"/>
                <a:cs typeface="+mn-cs"/>
              </a:rPr>
              <a:t>Suite 358, 1 </a:t>
            </a:r>
            <a:r>
              <a:rPr kumimoji="0" lang="en-GB" sz="2000" b="0" i="0" u="none" strike="noStrike" kern="1200" cap="none" spc="0" normalizeH="0" baseline="0" noProof="0" dirty="0" err="1">
                <a:ln>
                  <a:noFill/>
                </a:ln>
                <a:solidFill>
                  <a:srgbClr val="007DC5"/>
                </a:solidFill>
                <a:effectLst/>
                <a:uLnTx/>
                <a:uFillTx/>
                <a:latin typeface="Calibri" panose="020F0502020204030204"/>
                <a:ea typeface="+mn-ea"/>
                <a:cs typeface="+mn-cs"/>
              </a:rPr>
              <a:t>Horgan’s</a:t>
            </a:r>
            <a:r>
              <a:rPr kumimoji="0" lang="en-GB" sz="2000" b="0" i="0" u="none" strike="noStrike" kern="1200" cap="none" spc="0" normalizeH="0" baseline="0" noProof="0" dirty="0">
                <a:ln>
                  <a:noFill/>
                </a:ln>
                <a:solidFill>
                  <a:srgbClr val="007DC5"/>
                </a:solidFill>
                <a:effectLst/>
                <a:uLnTx/>
                <a:uFillTx/>
                <a:latin typeface="Calibri" panose="020F0502020204030204"/>
                <a:ea typeface="+mn-ea"/>
                <a:cs typeface="+mn-cs"/>
              </a:rPr>
              <a:t> Quay,</a:t>
            </a:r>
            <a:endParaRPr kumimoji="0" lang="en-IE" sz="2000" b="0" i="0" u="none" strike="noStrike" kern="1200" cap="none" spc="0" normalizeH="0" baseline="0" noProof="0" dirty="0">
              <a:ln>
                <a:noFill/>
              </a:ln>
              <a:solidFill>
                <a:srgbClr val="007DC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7DC5"/>
                </a:solidFill>
                <a:effectLst/>
                <a:uLnTx/>
                <a:uFillTx/>
                <a:latin typeface="Calibri" panose="020F0502020204030204"/>
                <a:ea typeface="+mn-ea"/>
                <a:cs typeface="+mn-cs"/>
              </a:rPr>
              <a:t>Waterfront Square,</a:t>
            </a:r>
            <a:endParaRPr kumimoji="0" lang="en-IE" sz="2000" b="0" i="0" u="none" strike="noStrike" kern="1200" cap="none" spc="0" normalizeH="0" baseline="0" noProof="0" dirty="0">
              <a:ln>
                <a:noFill/>
              </a:ln>
              <a:solidFill>
                <a:srgbClr val="007DC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7DC5"/>
                </a:solidFill>
                <a:effectLst/>
                <a:uLnTx/>
                <a:uFillTx/>
                <a:latin typeface="Calibri" panose="020F0502020204030204"/>
                <a:ea typeface="+mn-ea"/>
                <a:cs typeface="+mn-cs"/>
              </a:rPr>
              <a:t>Cork, T23 PPT8</a:t>
            </a:r>
            <a:endParaRPr kumimoji="0" lang="en-IE" sz="2000" b="0" i="0" u="none" strike="noStrike" kern="1200" cap="none" spc="0" normalizeH="0" baseline="0" noProof="0" dirty="0">
              <a:ln>
                <a:noFill/>
              </a:ln>
              <a:solidFill>
                <a:srgbClr val="007D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1800"/>
              </a:spcAft>
              <a:buClrTx/>
              <a:buSzTx/>
              <a:buFontTx/>
              <a:buNone/>
              <a:tabLst/>
              <a:defRPr/>
            </a:pPr>
            <a:endParaRPr kumimoji="0" lang="en-US" sz="3200" b="1" i="0" u="none" strike="noStrike" kern="1200" cap="none" spc="0" normalizeH="0" baseline="0" noProof="0" dirty="0">
              <a:ln>
                <a:noFill/>
              </a:ln>
              <a:solidFill>
                <a:srgbClr val="007DC5"/>
              </a:solidFill>
              <a:effectLst/>
              <a:uLnTx/>
              <a:uFillTx/>
              <a:latin typeface="Calibri" panose="020F0502020204030204"/>
              <a:ea typeface="+mn-ea"/>
              <a:cs typeface="+mn-cs"/>
              <a:sym typeface="Arial"/>
            </a:endParaRPr>
          </a:p>
        </p:txBody>
      </p:sp>
      <p:sp>
        <p:nvSpPr>
          <p:cNvPr id="6" name="TextBox 5"/>
          <p:cNvSpPr txBox="1"/>
          <p:nvPr/>
        </p:nvSpPr>
        <p:spPr>
          <a:xfrm flipH="1">
            <a:off x="5667849" y="3177094"/>
            <a:ext cx="4978863"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7DC5"/>
                </a:solidFill>
                <a:effectLst/>
                <a:uLnTx/>
                <a:uFillTx/>
                <a:latin typeface="Calibri" panose="020F0502020204030204"/>
                <a:ea typeface="+mn-ea"/>
                <a:cs typeface="+mn-cs"/>
              </a:rPr>
              <a:t>Cork Sustainable Transport Corridors Project, </a:t>
            </a:r>
            <a:endParaRPr kumimoji="0" lang="en-IE" sz="2000" b="0" i="0" u="none" strike="noStrike" kern="1200" cap="none" spc="0" normalizeH="0" baseline="0" noProof="0" dirty="0">
              <a:ln>
                <a:noFill/>
              </a:ln>
              <a:solidFill>
                <a:srgbClr val="007DC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7DC5"/>
                </a:solidFill>
                <a:effectLst/>
                <a:uLnTx/>
                <a:uFillTx/>
                <a:latin typeface="Calibri" panose="020F0502020204030204"/>
                <a:ea typeface="+mn-ea"/>
                <a:cs typeface="+mn-cs"/>
              </a:rPr>
              <a:t>National Transport Authority, </a:t>
            </a:r>
            <a:endParaRPr kumimoji="0" lang="en-IE" sz="2000" b="0" i="0" u="none" strike="noStrike" kern="1200" cap="none" spc="0" normalizeH="0" baseline="0" noProof="0" dirty="0">
              <a:ln>
                <a:noFill/>
              </a:ln>
              <a:solidFill>
                <a:srgbClr val="007DC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7DC5"/>
                </a:solidFill>
                <a:effectLst/>
                <a:uLnTx/>
                <a:uFillTx/>
                <a:latin typeface="Calibri" panose="020F0502020204030204"/>
                <a:ea typeface="+mn-ea"/>
                <a:cs typeface="+mn-cs"/>
              </a:rPr>
              <a:t>Dún</a:t>
            </a:r>
            <a:r>
              <a:rPr kumimoji="0" lang="en-GB" sz="2000" b="0" i="0" u="none" strike="noStrike" kern="1200" cap="none" spc="0" normalizeH="0" baseline="0" noProof="0" dirty="0">
                <a:ln>
                  <a:noFill/>
                </a:ln>
                <a:solidFill>
                  <a:srgbClr val="007DC5"/>
                </a:solidFill>
                <a:effectLst/>
                <a:uLnTx/>
                <a:uFillTx/>
                <a:latin typeface="Calibri" panose="020F0502020204030204"/>
                <a:ea typeface="+mn-ea"/>
                <a:cs typeface="+mn-cs"/>
              </a:rPr>
              <a:t> </a:t>
            </a:r>
            <a:r>
              <a:rPr kumimoji="0" lang="en-GB" sz="2000" b="0" i="0" u="none" strike="noStrike" kern="1200" cap="none" spc="0" normalizeH="0" baseline="0" noProof="0" dirty="0" err="1">
                <a:ln>
                  <a:noFill/>
                </a:ln>
                <a:solidFill>
                  <a:srgbClr val="007DC5"/>
                </a:solidFill>
                <a:effectLst/>
                <a:uLnTx/>
                <a:uFillTx/>
                <a:latin typeface="Calibri" panose="020F0502020204030204"/>
                <a:ea typeface="+mn-ea"/>
                <a:cs typeface="+mn-cs"/>
              </a:rPr>
              <a:t>Scéine</a:t>
            </a:r>
            <a:r>
              <a:rPr kumimoji="0" lang="en-GB" sz="2000" b="0" i="0" u="none" strike="noStrike" kern="1200" cap="none" spc="0" normalizeH="0" baseline="0" noProof="0" dirty="0">
                <a:ln>
                  <a:noFill/>
                </a:ln>
                <a:solidFill>
                  <a:srgbClr val="007DC5"/>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7DC5"/>
                </a:solidFill>
                <a:effectLst/>
                <a:uLnTx/>
                <a:uFillTx/>
                <a:latin typeface="Calibri" panose="020F0502020204030204"/>
                <a:ea typeface="+mn-ea"/>
                <a:cs typeface="+mn-cs"/>
              </a:rPr>
              <a:t>Harcourt Lane, </a:t>
            </a:r>
            <a:endParaRPr kumimoji="0" lang="en-IE" sz="2000" b="0" i="0" u="none" strike="noStrike" kern="1200" cap="none" spc="0" normalizeH="0" baseline="0" noProof="0" dirty="0">
              <a:ln>
                <a:noFill/>
              </a:ln>
              <a:solidFill>
                <a:srgbClr val="007DC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7DC5"/>
                </a:solidFill>
                <a:effectLst/>
                <a:uLnTx/>
                <a:uFillTx/>
                <a:latin typeface="Calibri" panose="020F0502020204030204"/>
                <a:ea typeface="+mn-ea"/>
                <a:cs typeface="+mn-cs"/>
              </a:rPr>
              <a:t>Dublin 2, D02 WT20</a:t>
            </a:r>
            <a:endParaRPr kumimoji="0" lang="en-IE" sz="2000" b="0" i="0" u="none" strike="noStrike" kern="1200" cap="none" spc="0" normalizeH="0" baseline="0" noProof="0" dirty="0">
              <a:ln>
                <a:noFill/>
              </a:ln>
              <a:solidFill>
                <a:srgbClr val="007DC5"/>
              </a:solidFill>
              <a:effectLst/>
              <a:uLnTx/>
              <a:uFillTx/>
              <a:latin typeface="Calibri" panose="020F0502020204030204"/>
              <a:ea typeface="+mn-ea"/>
              <a:cs typeface="+mn-cs"/>
            </a:endParaRPr>
          </a:p>
        </p:txBody>
      </p:sp>
      <p:sp>
        <p:nvSpPr>
          <p:cNvPr id="9" name="TextBox 8"/>
          <p:cNvSpPr txBox="1"/>
          <p:nvPr/>
        </p:nvSpPr>
        <p:spPr>
          <a:xfrm>
            <a:off x="452846" y="5205122"/>
            <a:ext cx="55695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DC5"/>
                </a:solidFill>
                <a:effectLst/>
                <a:uLnTx/>
                <a:uFillTx/>
                <a:latin typeface="Calibri" panose="020F0502020204030204"/>
                <a:ea typeface="+mn-ea"/>
                <a:cs typeface="+mn-cs"/>
              </a:rPr>
              <a:t>General queries </a:t>
            </a:r>
            <a:r>
              <a:rPr kumimoji="0" lang="en-US" sz="2000" b="1" i="0" u="none" strike="noStrike" kern="1200" cap="none" spc="0" normalizeH="0" baseline="0" noProof="0" dirty="0" err="1">
                <a:ln>
                  <a:noFill/>
                </a:ln>
                <a:solidFill>
                  <a:srgbClr val="007DC5"/>
                </a:solidFill>
                <a:effectLst/>
                <a:uLnTx/>
                <a:uFillTx/>
                <a:latin typeface="Calibri" panose="020F0502020204030204"/>
                <a:ea typeface="+mn-ea"/>
                <a:cs typeface="+mn-cs"/>
              </a:rPr>
              <a:t>Freephone</a:t>
            </a:r>
            <a:r>
              <a:rPr kumimoji="0" lang="en-US" sz="2000" b="1" i="0" u="none" strike="noStrike" kern="1200" cap="none" spc="0" normalizeH="0" baseline="0" noProof="0" dirty="0">
                <a:ln>
                  <a:noFill/>
                </a:ln>
                <a:solidFill>
                  <a:srgbClr val="007DC5"/>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007DC5"/>
                </a:solidFill>
                <a:effectLst/>
                <a:uLnTx/>
                <a:uFillTx/>
                <a:latin typeface="Calibri" panose="020F0502020204030204"/>
                <a:ea typeface="+mn-ea"/>
                <a:cs typeface="+mn-cs"/>
              </a:rPr>
              <a:t>1800 303 653</a:t>
            </a:r>
            <a:endParaRPr kumimoji="0" lang="en-IE" sz="2000" b="0" i="0" u="none" strike="noStrike" kern="1200" cap="none" spc="0" normalizeH="0" baseline="0" noProof="0" dirty="0">
              <a:ln>
                <a:noFill/>
              </a:ln>
              <a:solidFill>
                <a:srgbClr val="007DC5"/>
              </a:solidFill>
              <a:effectLst/>
              <a:uLnTx/>
              <a:uFillTx/>
              <a:latin typeface="Calibri" panose="020F0502020204030204"/>
              <a:ea typeface="+mn-ea"/>
              <a:cs typeface="+mn-cs"/>
            </a:endParaRPr>
          </a:p>
        </p:txBody>
      </p:sp>
      <p:sp>
        <p:nvSpPr>
          <p:cNvPr id="10" name="TextBox 9"/>
          <p:cNvSpPr txBox="1"/>
          <p:nvPr/>
        </p:nvSpPr>
        <p:spPr>
          <a:xfrm>
            <a:off x="452846" y="5913956"/>
            <a:ext cx="508434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DC5"/>
                </a:solidFill>
                <a:effectLst/>
                <a:uLnTx/>
                <a:uFillTx/>
                <a:latin typeface="Calibri" panose="020F0502020204030204"/>
                <a:ea typeface="+mn-ea"/>
                <a:cs typeface="+mn-cs"/>
              </a:rPr>
              <a:t>Closing date for submissions: 03 October 2022</a:t>
            </a:r>
            <a:endParaRPr kumimoji="0" lang="en-IE" sz="2000" b="1" i="0" u="none" strike="noStrike" kern="1200" cap="none" spc="0" normalizeH="0" baseline="0" noProof="0" dirty="0">
              <a:ln>
                <a:noFill/>
              </a:ln>
              <a:solidFill>
                <a:srgbClr val="007DC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49188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5D3760AA-6288-5B30-CBDB-F529B087360B}"/>
              </a:ext>
            </a:extLst>
          </p:cNvPr>
          <p:cNvPicPr>
            <a:picLocks noChangeAspect="1"/>
          </p:cNvPicPr>
          <p:nvPr/>
        </p:nvPicPr>
        <p:blipFill rotWithShape="1">
          <a:blip r:embed="rId2"/>
          <a:srcRect l="-1" r="-5"/>
          <a:stretch/>
        </p:blipFill>
        <p:spPr>
          <a:xfrm rot="10800000">
            <a:off x="0" y="-1"/>
            <a:ext cx="12192000" cy="6857999"/>
          </a:xfrm>
          <a:prstGeom prst="rect">
            <a:avLst/>
          </a:prstGeom>
        </p:spPr>
      </p:pic>
      <p:sp>
        <p:nvSpPr>
          <p:cNvPr id="2" name="TextBox 1"/>
          <p:cNvSpPr txBox="1"/>
          <p:nvPr/>
        </p:nvSpPr>
        <p:spPr>
          <a:xfrm>
            <a:off x="1911927" y="2032000"/>
            <a:ext cx="8497455" cy="3139321"/>
          </a:xfrm>
          <a:prstGeom prst="rect">
            <a:avLst/>
          </a:prstGeom>
          <a:noFill/>
        </p:spPr>
        <p:txBody>
          <a:bodyPr wrap="square" rtlCol="0">
            <a:spAutoFit/>
          </a:bodyPr>
          <a:lstStyle/>
          <a:p>
            <a:r>
              <a:rPr lang="en-US" sz="6600" dirty="0">
                <a:solidFill>
                  <a:srgbClr val="035683"/>
                </a:solidFill>
              </a:rPr>
              <a:t>Questions</a:t>
            </a:r>
          </a:p>
          <a:p>
            <a:r>
              <a:rPr lang="en-US" sz="6600" dirty="0">
                <a:solidFill>
                  <a:srgbClr val="035683"/>
                </a:solidFill>
              </a:rPr>
              <a:t>		Comments</a:t>
            </a:r>
          </a:p>
          <a:p>
            <a:r>
              <a:rPr lang="en-US" sz="6600" dirty="0">
                <a:solidFill>
                  <a:srgbClr val="035683"/>
                </a:solidFill>
              </a:rPr>
              <a:t>				Discussion </a:t>
            </a:r>
            <a:endParaRPr lang="en-IE" sz="6600" dirty="0">
              <a:solidFill>
                <a:srgbClr val="035683"/>
              </a:solidFill>
            </a:endParaRPr>
          </a:p>
        </p:txBody>
      </p:sp>
    </p:spTree>
    <p:extLst>
      <p:ext uri="{BB962C8B-B14F-4D97-AF65-F5344CB8AC3E}">
        <p14:creationId xmlns:p14="http://schemas.microsoft.com/office/powerpoint/2010/main" val="31385523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Icon&#10;&#10;Description automatically generated with low confidence">
            <a:extLst>
              <a:ext uri="{FF2B5EF4-FFF2-40B4-BE49-F238E27FC236}">
                <a16:creationId xmlns:a16="http://schemas.microsoft.com/office/drawing/2014/main" id="{FD8738D2-0820-007F-C00F-CC890492B6EF}"/>
              </a:ext>
            </a:extLst>
          </p:cNvPr>
          <p:cNvPicPr>
            <a:picLocks noChangeAspect="1"/>
          </p:cNvPicPr>
          <p:nvPr/>
        </p:nvPicPr>
        <p:blipFill>
          <a:blip r:embed="rId2">
            <a:alphaModFix amt="70000"/>
          </a:blip>
          <a:stretch>
            <a:fillRect/>
          </a:stretch>
        </p:blipFill>
        <p:spPr>
          <a:xfrm>
            <a:off x="0" y="0"/>
            <a:ext cx="12192000" cy="6858000"/>
          </a:xfrm>
          <a:prstGeom prst="rect">
            <a:avLst/>
          </a:prstGeom>
        </p:spPr>
      </p:pic>
      <p:sp>
        <p:nvSpPr>
          <p:cNvPr id="5" name="Title 1"/>
          <p:cNvSpPr txBox="1">
            <a:spLocks/>
          </p:cNvSpPr>
          <p:nvPr/>
        </p:nvSpPr>
        <p:spPr>
          <a:xfrm>
            <a:off x="3580916" y="221519"/>
            <a:ext cx="4467930" cy="8817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E" sz="4000" b="1" i="0" u="none" strike="noStrike" kern="1200" cap="none" spc="0" normalizeH="0" baseline="0" noProof="0" dirty="0">
                <a:ln>
                  <a:noFill/>
                </a:ln>
                <a:solidFill>
                  <a:srgbClr val="007DC5"/>
                </a:solidFill>
                <a:effectLst/>
                <a:uLnTx/>
                <a:uFillTx/>
                <a:latin typeface="Calibri" panose="020F0502020204030204" pitchFamily="34" charset="0"/>
                <a:ea typeface="+mj-ea"/>
                <a:cs typeface="Calibri" panose="020F0502020204030204" pitchFamily="34" charset="0"/>
              </a:rPr>
              <a:t>What is a Bus Gate</a:t>
            </a:r>
            <a:r>
              <a:rPr kumimoji="0" lang="en-IE" sz="4000" b="1" i="0" u="none" strike="noStrike" kern="1200" cap="none" spc="0" normalizeH="0" noProof="0" dirty="0">
                <a:ln>
                  <a:noFill/>
                </a:ln>
                <a:solidFill>
                  <a:srgbClr val="007DC5"/>
                </a:solidFill>
                <a:effectLst/>
                <a:uLnTx/>
                <a:uFillTx/>
                <a:latin typeface="Calibri" panose="020F0502020204030204" pitchFamily="34" charset="0"/>
                <a:ea typeface="+mj-ea"/>
                <a:cs typeface="Calibri" panose="020F0502020204030204" pitchFamily="34" charset="0"/>
              </a:rPr>
              <a:t>?</a:t>
            </a:r>
            <a:endParaRPr kumimoji="0" lang="en-IE" sz="4000" b="1" i="0" u="none" strike="noStrike" kern="1200" cap="none" spc="0" normalizeH="0" baseline="0" noProof="0" dirty="0">
              <a:ln>
                <a:noFill/>
              </a:ln>
              <a:solidFill>
                <a:srgbClr val="007DC5"/>
              </a:solidFill>
              <a:effectLst/>
              <a:uLnTx/>
              <a:uFillTx/>
              <a:latin typeface="Calibri" panose="020F0502020204030204" pitchFamily="34" charset="0"/>
              <a:ea typeface="+mj-ea"/>
              <a:cs typeface="Calibri" panose="020F0502020204030204" pitchFamily="34" charset="0"/>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8637" y="1015837"/>
            <a:ext cx="5006844" cy="2293134"/>
          </a:xfrm>
          <a:prstGeom prst="rect">
            <a:avLst/>
          </a:prstGeom>
        </p:spPr>
      </p:pic>
      <p:sp>
        <p:nvSpPr>
          <p:cNvPr id="2" name="TextBox 1"/>
          <p:cNvSpPr txBox="1"/>
          <p:nvPr/>
        </p:nvSpPr>
        <p:spPr>
          <a:xfrm>
            <a:off x="6528637" y="3513825"/>
            <a:ext cx="5048299" cy="3139321"/>
          </a:xfrm>
          <a:prstGeom prst="rect">
            <a:avLst/>
          </a:prstGeom>
          <a:noFill/>
        </p:spPr>
        <p:txBody>
          <a:bodyPr wrap="square" rtlCol="0">
            <a:spAutoFit/>
          </a:bodyPr>
          <a:lstStyle/>
          <a:p>
            <a:r>
              <a:rPr lang="en-US" dirty="0"/>
              <a:t>A “bus gate” is a short section of road that is marked as a bus lane, meaning only buses, cyclists, taxis and emergency vehicles can use that section of road.</a:t>
            </a:r>
          </a:p>
          <a:p>
            <a:r>
              <a:rPr lang="en-US" dirty="0"/>
              <a:t> </a:t>
            </a:r>
          </a:p>
          <a:p>
            <a:r>
              <a:rPr lang="en-US" dirty="0"/>
              <a:t>Cars are able to drive up to the bus gate on either side, but are not permitted to continue through the bus gate.</a:t>
            </a:r>
          </a:p>
          <a:p>
            <a:endParaRPr lang="en-US" dirty="0"/>
          </a:p>
          <a:p>
            <a:r>
              <a:rPr lang="en-US" dirty="0"/>
              <a:t>Camera enforcement is often installed at bus gates to ensure compliance.</a:t>
            </a:r>
            <a:endParaRPr lang="en-IE" dirty="0"/>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86165" y="1015837"/>
            <a:ext cx="4688943" cy="5463022"/>
          </a:xfrm>
          <a:prstGeom prst="rect">
            <a:avLst/>
          </a:prstGeom>
        </p:spPr>
      </p:pic>
    </p:spTree>
    <p:extLst>
      <p:ext uri="{BB962C8B-B14F-4D97-AF65-F5344CB8AC3E}">
        <p14:creationId xmlns:p14="http://schemas.microsoft.com/office/powerpoint/2010/main" val="2664086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878113" y="628587"/>
            <a:ext cx="10358438" cy="524759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Agenda</a:t>
            </a:r>
            <a:endParaRPr lang="en-US" sz="3200" dirty="0">
              <a:solidFill>
                <a:schemeClr val="dk1"/>
              </a:solidFill>
              <a:sym typeface="Arial"/>
            </a:endParaRPr>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Introductions (completed)</a:t>
            </a:r>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Running of meetings</a:t>
            </a:r>
            <a:endParaRPr lang="en-US" sz="3200" dirty="0"/>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Overview of BusConnects Cork</a:t>
            </a:r>
            <a:endParaRPr lang="en-US" sz="3200" dirty="0"/>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Emerging Preferred Routes </a:t>
            </a:r>
            <a:endParaRPr lang="en-US" sz="3200" dirty="0"/>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Questions – Comments - Discussion</a:t>
            </a:r>
            <a:endParaRPr lang="en-US" sz="3200" dirty="0"/>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7309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4">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5"/>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616036" y="628587"/>
            <a:ext cx="10870570" cy="172419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Bus Gates</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a:p>
            <a:pPr marL="457200" marR="0" lvl="1" indent="0" algn="l" defTabSz="914400" rtl="0" eaLnBrk="1" fontAlgn="auto" latinLnBrk="0" hangingPunct="1">
              <a:lnSpc>
                <a:spcPct val="150000"/>
              </a:lnSpc>
              <a:spcBef>
                <a:spcPts val="0"/>
              </a:spcBef>
              <a:spcAft>
                <a:spcPts val="1800"/>
              </a:spcAft>
              <a:buClr>
                <a:prstClr val="black"/>
              </a:buClr>
              <a:buSzPts val="2800"/>
              <a:buFontTx/>
              <a:buNone/>
              <a:tabLst>
                <a:tab pos="2603500" algn="l"/>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Online Media 3" title="Bus Gate Animation">
            <a:hlinkClick r:id="" action="ppaction://media"/>
            <a:extLst>
              <a:ext uri="{FF2B5EF4-FFF2-40B4-BE49-F238E27FC236}">
                <a16:creationId xmlns:a16="http://schemas.microsoft.com/office/drawing/2014/main" id="{B23BAA96-C484-49C4-9D5B-BFEDCDD52A4A}"/>
              </a:ext>
            </a:extLst>
          </p:cNvPr>
          <p:cNvPicPr>
            <a:picLocks noRot="1" noChangeAspect="1"/>
          </p:cNvPicPr>
          <p:nvPr>
            <a:videoFile r:link="rId1"/>
          </p:nvPr>
        </p:nvPicPr>
        <p:blipFill>
          <a:blip r:embed="rId6"/>
          <a:stretch>
            <a:fillRect/>
          </a:stretch>
        </p:blipFill>
        <p:spPr>
          <a:xfrm>
            <a:off x="2228850" y="1825625"/>
            <a:ext cx="7735888" cy="4351338"/>
          </a:xfrm>
          <a:prstGeom prst="rect">
            <a:avLst/>
          </a:prstGeom>
        </p:spPr>
      </p:pic>
    </p:spTree>
    <p:extLst>
      <p:ext uri="{BB962C8B-B14F-4D97-AF65-F5344CB8AC3E}">
        <p14:creationId xmlns:p14="http://schemas.microsoft.com/office/powerpoint/2010/main" val="13702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2" y="-2613"/>
            <a:ext cx="12191998" cy="64171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Forum Objectives </a:t>
            </a:r>
            <a:r>
              <a:rPr lang="en-US" sz="4800" b="1" noProof="0" dirty="0">
                <a:solidFill>
                  <a:srgbClr val="007DC5"/>
                </a:solidFill>
                <a:latin typeface="Calibri" panose="020F0502020204030204"/>
              </a:rPr>
              <a:t>&amp; </a:t>
            </a: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Terms of Reference</a:t>
            </a:r>
            <a:endParaRPr lang="en-US" sz="3200" dirty="0">
              <a:solidFill>
                <a:schemeClr val="dk1"/>
              </a:solidFill>
              <a:sym typeface="Arial"/>
            </a:endParaRPr>
          </a:p>
          <a:p>
            <a:pPr marL="742950" lvl="1" indent="-285750">
              <a:spcAft>
                <a:spcPts val="1800"/>
              </a:spcAft>
              <a:buClr>
                <a:schemeClr val="dk1"/>
              </a:buClr>
              <a:buSzPts val="2800"/>
              <a:buFont typeface="Arial"/>
              <a:buChar char="•"/>
              <a:tabLst>
                <a:tab pos="2603500" algn="l"/>
              </a:tabLst>
            </a:pPr>
            <a:r>
              <a:rPr lang="en-US" sz="3200" b="1" dirty="0">
                <a:solidFill>
                  <a:schemeClr val="dk1"/>
                </a:solidFill>
                <a:sym typeface="Arial"/>
              </a:rPr>
              <a:t>Two-way communication </a:t>
            </a:r>
            <a:r>
              <a:rPr lang="en-US" sz="3200" dirty="0">
                <a:solidFill>
                  <a:schemeClr val="dk1"/>
                </a:solidFill>
                <a:sym typeface="Arial"/>
              </a:rPr>
              <a:t>–Serve as a two-way communication channel between the NTA and local communities</a:t>
            </a:r>
          </a:p>
          <a:p>
            <a:pPr marL="742950" lvl="1" indent="-285750">
              <a:spcAft>
                <a:spcPts val="1800"/>
              </a:spcAft>
              <a:buClr>
                <a:schemeClr val="dk1"/>
              </a:buClr>
              <a:buSzPts val="2800"/>
              <a:buFont typeface="Arial"/>
              <a:buChar char="•"/>
              <a:tabLst>
                <a:tab pos="2603500" algn="l"/>
              </a:tabLst>
            </a:pPr>
            <a:r>
              <a:rPr lang="en-US" sz="3200" b="1" dirty="0">
                <a:solidFill>
                  <a:schemeClr val="dk1"/>
                </a:solidFill>
                <a:sym typeface="Arial"/>
              </a:rPr>
              <a:t>Information Flow </a:t>
            </a:r>
            <a:r>
              <a:rPr lang="en-US" sz="3200" dirty="0">
                <a:solidFill>
                  <a:schemeClr val="dk1"/>
                </a:solidFill>
                <a:sym typeface="Arial"/>
              </a:rPr>
              <a:t>– Allow provision of information and updates throughout the duration of the project</a:t>
            </a:r>
          </a:p>
          <a:p>
            <a:pPr marL="742950" lvl="1" indent="-285750">
              <a:spcAft>
                <a:spcPts val="1800"/>
              </a:spcAft>
              <a:buClr>
                <a:schemeClr val="dk1"/>
              </a:buClr>
              <a:buSzPts val="2800"/>
              <a:buFont typeface="Arial"/>
              <a:buChar char="•"/>
              <a:tabLst>
                <a:tab pos="2603500" algn="l"/>
              </a:tabLst>
            </a:pPr>
            <a:r>
              <a:rPr lang="en-US" sz="3200" b="1" dirty="0">
                <a:solidFill>
                  <a:schemeClr val="dk1"/>
                </a:solidFill>
                <a:sym typeface="Arial"/>
              </a:rPr>
              <a:t>Answer questions </a:t>
            </a:r>
            <a:r>
              <a:rPr lang="en-US" sz="3200" dirty="0">
                <a:solidFill>
                  <a:schemeClr val="dk1"/>
                </a:solidFill>
                <a:sym typeface="Arial"/>
              </a:rPr>
              <a:t>- Provide answers to concerns and issues raised  </a:t>
            </a:r>
          </a:p>
          <a:p>
            <a:pPr marL="742950" lvl="1" indent="-285750">
              <a:spcAft>
                <a:spcPts val="1800"/>
              </a:spcAft>
              <a:buClr>
                <a:schemeClr val="dk1"/>
              </a:buClr>
              <a:buSzPts val="2800"/>
              <a:buFont typeface="Arial"/>
              <a:buChar char="•"/>
              <a:tabLst>
                <a:tab pos="2603500" algn="l"/>
              </a:tabLst>
            </a:pPr>
            <a:r>
              <a:rPr lang="en-US" sz="3200" b="1" dirty="0">
                <a:solidFill>
                  <a:schemeClr val="dk1"/>
                </a:solidFill>
                <a:sym typeface="Arial"/>
              </a:rPr>
              <a:t>Listen</a:t>
            </a:r>
            <a:r>
              <a:rPr lang="en-US" sz="3200" dirty="0">
                <a:solidFill>
                  <a:schemeClr val="dk1"/>
                </a:solidFill>
                <a:sym typeface="Arial"/>
              </a:rPr>
              <a:t> – Listen to suggestions on how to improve the proposals, hear constructive ideas and viable alternatives </a:t>
            </a:r>
          </a:p>
          <a:p>
            <a:pPr marL="742950" lvl="1" indent="-285750">
              <a:spcAft>
                <a:spcPts val="1800"/>
              </a:spcAft>
              <a:buClr>
                <a:schemeClr val="dk1"/>
              </a:buClr>
              <a:buSzPts val="2800"/>
              <a:buFont typeface="Arial"/>
              <a:buChar char="•"/>
              <a:tabLst>
                <a:tab pos="2603500" algn="l"/>
              </a:tabLst>
            </a:pPr>
            <a:r>
              <a:rPr lang="en-US" sz="3200" b="1" dirty="0">
                <a:solidFill>
                  <a:schemeClr val="dk1"/>
                </a:solidFill>
                <a:sym typeface="Arial"/>
              </a:rPr>
              <a:t>Resolve</a:t>
            </a:r>
            <a:r>
              <a:rPr lang="en-US" sz="3200" dirty="0">
                <a:solidFill>
                  <a:schemeClr val="dk1"/>
                </a:solidFill>
                <a:sym typeface="Arial"/>
              </a:rPr>
              <a:t> – Enable and support the resolution of local issues in a timely manner</a:t>
            </a:r>
          </a:p>
        </p:txBody>
      </p:sp>
    </p:spTree>
    <p:extLst>
      <p:ext uri="{BB962C8B-B14F-4D97-AF65-F5344CB8AC3E}">
        <p14:creationId xmlns:p14="http://schemas.microsoft.com/office/powerpoint/2010/main" val="192463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38667" y="446755"/>
            <a:ext cx="12191998" cy="62324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Running of Meeting</a:t>
            </a:r>
            <a:endParaRPr lang="en-US" sz="3200" dirty="0">
              <a:solidFill>
                <a:schemeClr val="dk1"/>
              </a:solidFill>
              <a:sym typeface="Arial"/>
            </a:endParaRPr>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We will endeavor to finish the meeting on time</a:t>
            </a:r>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Please turn mobile phones to silent or off</a:t>
            </a:r>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Chairperson will call on contributors in turn </a:t>
            </a:r>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State your name and the name of the group you represent</a:t>
            </a:r>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To allow maximum participation, please keep contributions short  </a:t>
            </a:r>
          </a:p>
          <a:p>
            <a:pPr lvl="1">
              <a:buClr>
                <a:schemeClr val="dk1"/>
              </a:buClr>
              <a:buSzPts val="2800"/>
              <a:tabLst>
                <a:tab pos="2603500" algn="l"/>
              </a:tabLst>
            </a:pPr>
            <a:endParaRPr lang="en-US" sz="3200" dirty="0">
              <a:solidFill>
                <a:schemeClr val="dk1"/>
              </a:solidFill>
              <a:sym typeface="Arial"/>
            </a:endParaRPr>
          </a:p>
          <a:p>
            <a:pPr marL="742950" lvl="1" indent="-285750">
              <a:buClr>
                <a:schemeClr val="dk1"/>
              </a:buClr>
              <a:buSzPts val="2800"/>
              <a:buFont typeface="Arial"/>
              <a:buChar char="•"/>
              <a:tabLst>
                <a:tab pos="2603500" algn="l"/>
              </a:tabLst>
            </a:pPr>
            <a:endParaRPr lang="en-US" sz="3200" dirty="0">
              <a:solidFill>
                <a:schemeClr val="dk1"/>
              </a:solidFill>
              <a:sym typeface="Arial"/>
            </a:endParaRPr>
          </a:p>
          <a:p>
            <a:pPr marL="0" marR="0" lvl="0" indent="0" algn="ctr" defTabSz="457200" rtl="0" eaLnBrk="1" fontAlgn="auto" latinLnBrk="0" hangingPunct="1">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6755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br>
              <a:rPr lang="en-US"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452846" y="2480828"/>
            <a:ext cx="1087057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Overview</a:t>
            </a:r>
            <a:r>
              <a:rPr kumimoji="0" lang="en-US" sz="4800" b="1" i="0" u="none" strike="noStrike" kern="1200" cap="none" spc="0" normalizeH="0" noProof="0" dirty="0">
                <a:ln>
                  <a:noFill/>
                </a:ln>
                <a:solidFill>
                  <a:srgbClr val="007DC5"/>
                </a:solidFill>
                <a:effectLst/>
                <a:uLnTx/>
                <a:uFillTx/>
                <a:latin typeface="Calibri" panose="020F0502020204030204"/>
                <a:ea typeface="+mn-ea"/>
                <a:cs typeface="+mn-cs"/>
              </a:rPr>
              <a:t> of BusConnects Cork</a:t>
            </a:r>
            <a:endParaRPr lang="en-US" sz="3200" dirty="0">
              <a:solidFill>
                <a:schemeClr val="dk1"/>
              </a:solidFill>
              <a:sym typeface="Arial"/>
            </a:endParaRPr>
          </a:p>
        </p:txBody>
      </p:sp>
    </p:spTree>
    <p:extLst>
      <p:ext uri="{BB962C8B-B14F-4D97-AF65-F5344CB8AC3E}">
        <p14:creationId xmlns:p14="http://schemas.microsoft.com/office/powerpoint/2010/main" val="3019429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con&#10;&#10;Description automatically generated with low confidence">
            <a:extLst>
              <a:ext uri="{FF2B5EF4-FFF2-40B4-BE49-F238E27FC236}">
                <a16:creationId xmlns:a16="http://schemas.microsoft.com/office/drawing/2014/main" id="{E3BB1265-091C-5EE5-5255-7DBB0A2B4ACD}"/>
              </a:ext>
            </a:extLst>
          </p:cNvPr>
          <p:cNvPicPr>
            <a:picLocks noChangeAspect="1"/>
          </p:cNvPicPr>
          <p:nvPr/>
        </p:nvPicPr>
        <p:blipFill>
          <a:blip r:embed="rId3">
            <a:alphaModFix amt="70000"/>
          </a:blip>
          <a:stretch>
            <a:fillRect/>
          </a:stretch>
        </p:blipFill>
        <p:spPr>
          <a:xfrm>
            <a:off x="0" y="0"/>
            <a:ext cx="12192000" cy="6858000"/>
          </a:xfrm>
          <a:prstGeom prst="rect">
            <a:avLst/>
          </a:prstGeom>
        </p:spPr>
      </p:pic>
      <p:sp>
        <p:nvSpPr>
          <p:cNvPr id="2" name="Title 1"/>
          <p:cNvSpPr>
            <a:spLocks noGrp="1"/>
          </p:cNvSpPr>
          <p:nvPr>
            <p:ph type="title"/>
          </p:nvPr>
        </p:nvSpPr>
        <p:spPr>
          <a:xfrm>
            <a:off x="624963" y="199696"/>
            <a:ext cx="6110374" cy="881784"/>
          </a:xfrm>
        </p:spPr>
        <p:txBody>
          <a:bodyPr>
            <a:normAutofit/>
          </a:bodyPr>
          <a:lstStyle/>
          <a:p>
            <a:r>
              <a:rPr lang="en-IE" sz="4000" b="1" dirty="0">
                <a:solidFill>
                  <a:srgbClr val="007DC5"/>
                </a:solidFill>
                <a:latin typeface="Calibri" panose="020F0502020204030204" pitchFamily="34" charset="0"/>
                <a:cs typeface="Calibri" panose="020F0502020204030204" pitchFamily="34" charset="0"/>
              </a:rPr>
              <a:t>What is BusConnects Cork</a:t>
            </a:r>
          </a:p>
        </p:txBody>
      </p:sp>
      <p:sp>
        <p:nvSpPr>
          <p:cNvPr id="3" name="Content Placeholder 2"/>
          <p:cNvSpPr>
            <a:spLocks noGrp="1"/>
          </p:cNvSpPr>
          <p:nvPr>
            <p:ph idx="1"/>
          </p:nvPr>
        </p:nvSpPr>
        <p:spPr>
          <a:xfrm>
            <a:off x="452844" y="1280276"/>
            <a:ext cx="6908537" cy="5283051"/>
          </a:xfrm>
        </p:spPr>
        <p:txBody>
          <a:bodyPr>
            <a:normAutofit fontScale="77500" lnSpcReduction="20000"/>
          </a:bodyPr>
          <a:lstStyle/>
          <a:p>
            <a:pPr>
              <a:spcAft>
                <a:spcPts val="1200"/>
              </a:spcAft>
              <a:buClr>
                <a:srgbClr val="035683"/>
              </a:buClr>
            </a:pPr>
            <a:r>
              <a:rPr lang="en-US" sz="2600" dirty="0"/>
              <a:t>BusConnects Cork is a </a:t>
            </a:r>
            <a:r>
              <a:rPr lang="en-US" sz="2600" b="1" dirty="0">
                <a:solidFill>
                  <a:srgbClr val="035683"/>
                </a:solidFill>
              </a:rPr>
              <a:t>€600 million</a:t>
            </a:r>
            <a:r>
              <a:rPr lang="en-US" sz="2600" b="1" dirty="0"/>
              <a:t> </a:t>
            </a:r>
            <a:r>
              <a:rPr lang="en-US" sz="2600" dirty="0"/>
              <a:t>investment in Cork’s sustainable transport system, to be implemented by 2030 under the Government’s National Development Plan</a:t>
            </a:r>
          </a:p>
          <a:p>
            <a:pPr>
              <a:spcAft>
                <a:spcPts val="1200"/>
              </a:spcAft>
              <a:buClr>
                <a:srgbClr val="035683"/>
              </a:buClr>
            </a:pPr>
            <a:r>
              <a:rPr lang="en-US" sz="2600" dirty="0"/>
              <a:t>Its objective is to transform the bus system to make it more useful to more people and, in parallel, deliver safe cycling facilities on key corridors</a:t>
            </a:r>
          </a:p>
          <a:p>
            <a:pPr>
              <a:spcAft>
                <a:spcPts val="1200"/>
              </a:spcAft>
              <a:buClr>
                <a:srgbClr val="035683"/>
              </a:buClr>
            </a:pPr>
            <a:r>
              <a:rPr lang="en-US" sz="2600" dirty="0"/>
              <a:t>BusConnects Cork is a central part of the </a:t>
            </a:r>
            <a:r>
              <a:rPr lang="en-US" sz="2600" b="1" dirty="0">
                <a:solidFill>
                  <a:srgbClr val="035683"/>
                </a:solidFill>
              </a:rPr>
              <a:t>Cork Metropolitan Area Transport Strategy (</a:t>
            </a:r>
            <a:r>
              <a:rPr lang="en-US" sz="2600" b="1" dirty="0" err="1">
                <a:solidFill>
                  <a:srgbClr val="035683"/>
                </a:solidFill>
              </a:rPr>
              <a:t>CMATS</a:t>
            </a:r>
            <a:r>
              <a:rPr lang="en-US" sz="2600" b="1" dirty="0">
                <a:solidFill>
                  <a:srgbClr val="035683"/>
                </a:solidFill>
              </a:rPr>
              <a:t>)</a:t>
            </a:r>
            <a:r>
              <a:rPr lang="en-US" sz="2600" dirty="0"/>
              <a:t>, which set out an ambitious vision to deliver an integrated and sustainable transport system for the region.</a:t>
            </a:r>
          </a:p>
          <a:p>
            <a:pPr>
              <a:spcAft>
                <a:spcPts val="1200"/>
              </a:spcAft>
              <a:buClr>
                <a:srgbClr val="035683"/>
              </a:buClr>
            </a:pPr>
            <a:r>
              <a:rPr lang="en-US" sz="2600" dirty="0" err="1"/>
              <a:t>CMATS</a:t>
            </a:r>
            <a:r>
              <a:rPr lang="en-US" sz="2600" dirty="0"/>
              <a:t> incorporates an enhanced commuter rail system </a:t>
            </a:r>
            <a:r>
              <a:rPr lang="en-US" sz="2600" dirty="0">
                <a:solidFill>
                  <a:srgbClr val="035683"/>
                </a:solidFill>
              </a:rPr>
              <a:t>(</a:t>
            </a:r>
            <a:r>
              <a:rPr lang="en-US" sz="2600" b="1" dirty="0">
                <a:solidFill>
                  <a:srgbClr val="035683"/>
                </a:solidFill>
              </a:rPr>
              <a:t>Cork Commuter Rail Programme</a:t>
            </a:r>
            <a:r>
              <a:rPr lang="en-US" sz="2600" dirty="0">
                <a:solidFill>
                  <a:srgbClr val="035683"/>
                </a:solidFill>
              </a:rPr>
              <a:t>)</a:t>
            </a:r>
            <a:r>
              <a:rPr lang="en-US" sz="2600" dirty="0"/>
              <a:t>, a new east-west light rail line </a:t>
            </a:r>
            <a:r>
              <a:rPr lang="en-US" sz="2600" dirty="0">
                <a:solidFill>
                  <a:srgbClr val="035683"/>
                </a:solidFill>
              </a:rPr>
              <a:t>(</a:t>
            </a:r>
            <a:r>
              <a:rPr lang="en-US" sz="2600" b="1" dirty="0">
                <a:solidFill>
                  <a:srgbClr val="035683"/>
                </a:solidFill>
              </a:rPr>
              <a:t>Luas Cork</a:t>
            </a:r>
            <a:r>
              <a:rPr lang="en-US" sz="2600" dirty="0">
                <a:solidFill>
                  <a:srgbClr val="035683"/>
                </a:solidFill>
              </a:rPr>
              <a:t>) </a:t>
            </a:r>
            <a:r>
              <a:rPr lang="en-US" sz="2600" dirty="0"/>
              <a:t>and a transformed bus system </a:t>
            </a:r>
            <a:r>
              <a:rPr lang="en-US" sz="2600" dirty="0">
                <a:solidFill>
                  <a:srgbClr val="035683"/>
                </a:solidFill>
              </a:rPr>
              <a:t>(</a:t>
            </a:r>
            <a:r>
              <a:rPr lang="en-US" sz="2600" b="1" dirty="0">
                <a:solidFill>
                  <a:srgbClr val="035683"/>
                </a:solidFill>
              </a:rPr>
              <a:t>BusConnects Cork</a:t>
            </a:r>
            <a:r>
              <a:rPr lang="en-US" sz="2600" dirty="0">
                <a:solidFill>
                  <a:srgbClr val="035683"/>
                </a:solidFill>
              </a:rPr>
              <a:t>) </a:t>
            </a:r>
            <a:r>
              <a:rPr lang="en-US" sz="2600" dirty="0"/>
              <a:t>inclusive of safe cycling facilities.</a:t>
            </a:r>
          </a:p>
          <a:p>
            <a:pPr>
              <a:spcAft>
                <a:spcPts val="1200"/>
              </a:spcAft>
              <a:buClr>
                <a:srgbClr val="035683"/>
              </a:buClr>
            </a:pPr>
            <a:r>
              <a:rPr lang="en-US" sz="2600" dirty="0"/>
              <a:t>Together with the other elements of </a:t>
            </a:r>
            <a:r>
              <a:rPr lang="en-US" sz="2600" dirty="0" err="1"/>
              <a:t>CMATS</a:t>
            </a:r>
            <a:r>
              <a:rPr lang="en-US" sz="2600" dirty="0"/>
              <a:t>, BusConnects Cork will enable Cork to become an even more dynamic, connected and internationally competitive city</a:t>
            </a:r>
          </a:p>
          <a:p>
            <a:pPr>
              <a:spcAft>
                <a:spcPts val="1200"/>
              </a:spcAft>
              <a:buClr>
                <a:srgbClr val="035683"/>
              </a:buClr>
            </a:pPr>
            <a:endParaRPr lang="en-US" sz="2400" dirty="0"/>
          </a:p>
          <a:p>
            <a:pPr marL="0" indent="0">
              <a:buNone/>
            </a:pPr>
            <a:endParaRPr lang="en-US" dirty="0"/>
          </a:p>
        </p:txBody>
      </p:sp>
      <p:pic>
        <p:nvPicPr>
          <p:cNvPr id="6" name="Picture 5">
            <a:extLst>
              <a:ext uri="{FF2B5EF4-FFF2-40B4-BE49-F238E27FC236}">
                <a16:creationId xmlns:a16="http://schemas.microsoft.com/office/drawing/2014/main" id="{469D7025-CED9-66ED-5D16-29B19C5AC172}"/>
              </a:ext>
            </a:extLst>
          </p:cNvPr>
          <p:cNvPicPr>
            <a:picLocks noChangeAspect="1"/>
          </p:cNvPicPr>
          <p:nvPr/>
        </p:nvPicPr>
        <p:blipFill rotWithShape="1">
          <a:blip r:embed="rId4"/>
          <a:srcRect l="6955" t="11342" r="71902" b="8353"/>
          <a:stretch/>
        </p:blipFill>
        <p:spPr>
          <a:xfrm>
            <a:off x="7537899" y="199696"/>
            <a:ext cx="1713073" cy="4603335"/>
          </a:xfrm>
          <a:prstGeom prst="rect">
            <a:avLst/>
          </a:prstGeom>
        </p:spPr>
      </p:pic>
      <p:pic>
        <p:nvPicPr>
          <p:cNvPr id="7" name="Picture 6">
            <a:extLst>
              <a:ext uri="{FF2B5EF4-FFF2-40B4-BE49-F238E27FC236}">
                <a16:creationId xmlns:a16="http://schemas.microsoft.com/office/drawing/2014/main" id="{7650E4A1-E724-413E-12CB-5274EECB7B2D}"/>
              </a:ext>
            </a:extLst>
          </p:cNvPr>
          <p:cNvPicPr>
            <a:picLocks noChangeAspect="1"/>
          </p:cNvPicPr>
          <p:nvPr/>
        </p:nvPicPr>
        <p:blipFill rotWithShape="1">
          <a:blip r:embed="rId4"/>
          <a:srcRect l="28219" t="11342" r="50638" b="47587"/>
          <a:stretch/>
        </p:blipFill>
        <p:spPr>
          <a:xfrm>
            <a:off x="9427490" y="2455483"/>
            <a:ext cx="1713073" cy="2354340"/>
          </a:xfrm>
          <a:prstGeom prst="rect">
            <a:avLst/>
          </a:prstGeom>
        </p:spPr>
      </p:pic>
      <p:pic>
        <p:nvPicPr>
          <p:cNvPr id="8" name="Picture 7">
            <a:extLst>
              <a:ext uri="{FF2B5EF4-FFF2-40B4-BE49-F238E27FC236}">
                <a16:creationId xmlns:a16="http://schemas.microsoft.com/office/drawing/2014/main" id="{4A07E282-B8A4-68CF-E259-B697A78CA663}"/>
              </a:ext>
            </a:extLst>
          </p:cNvPr>
          <p:cNvPicPr>
            <a:picLocks noChangeAspect="1"/>
          </p:cNvPicPr>
          <p:nvPr/>
        </p:nvPicPr>
        <p:blipFill rotWithShape="1">
          <a:blip r:embed="rId4"/>
          <a:srcRect l="28220" t="51339" r="43915" b="18824"/>
          <a:stretch/>
        </p:blipFill>
        <p:spPr>
          <a:xfrm>
            <a:off x="9427490" y="787608"/>
            <a:ext cx="2257743" cy="1710342"/>
          </a:xfrm>
          <a:prstGeom prst="rect">
            <a:avLst/>
          </a:prstGeom>
        </p:spPr>
      </p:pic>
      <p:pic>
        <p:nvPicPr>
          <p:cNvPr id="9" name="Picture 8">
            <a:extLst>
              <a:ext uri="{FF2B5EF4-FFF2-40B4-BE49-F238E27FC236}">
                <a16:creationId xmlns:a16="http://schemas.microsoft.com/office/drawing/2014/main" id="{7AD9483D-3829-7AFD-8F77-292BBEBEF3F8}"/>
              </a:ext>
            </a:extLst>
          </p:cNvPr>
          <p:cNvPicPr>
            <a:picLocks noChangeAspect="1"/>
          </p:cNvPicPr>
          <p:nvPr/>
        </p:nvPicPr>
        <p:blipFill rotWithShape="1">
          <a:blip r:embed="rId4"/>
          <a:srcRect l="50120" t="11496" r="7870" b="62877"/>
          <a:stretch/>
        </p:blipFill>
        <p:spPr>
          <a:xfrm>
            <a:off x="7612953" y="4803031"/>
            <a:ext cx="4072280" cy="1757551"/>
          </a:xfrm>
          <a:prstGeom prst="rect">
            <a:avLst/>
          </a:prstGeom>
        </p:spPr>
      </p:pic>
    </p:spTree>
    <p:extLst>
      <p:ext uri="{BB962C8B-B14F-4D97-AF65-F5344CB8AC3E}">
        <p14:creationId xmlns:p14="http://schemas.microsoft.com/office/powerpoint/2010/main" val="1747170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with low confidence">
            <a:extLst>
              <a:ext uri="{FF2B5EF4-FFF2-40B4-BE49-F238E27FC236}">
                <a16:creationId xmlns:a16="http://schemas.microsoft.com/office/drawing/2014/main" id="{47C6661B-E9E0-6067-BC79-4FC77CDF83B6}"/>
              </a:ext>
            </a:extLst>
          </p:cNvPr>
          <p:cNvPicPr>
            <a:picLocks noChangeAspect="1"/>
          </p:cNvPicPr>
          <p:nvPr/>
        </p:nvPicPr>
        <p:blipFill>
          <a:blip r:embed="rId2">
            <a:alphaModFix amt="70000"/>
          </a:blip>
          <a:stretch>
            <a:fillRect/>
          </a:stretch>
        </p:blipFill>
        <p:spPr>
          <a:xfrm>
            <a:off x="0" y="0"/>
            <a:ext cx="12192000" cy="6858000"/>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F35D0C87-E5CD-1962-9B7F-733CD3CC61D5}"/>
              </a:ext>
            </a:extLst>
          </p:cNvPr>
          <p:cNvPicPr>
            <a:picLocks noChangeAspect="1"/>
          </p:cNvPicPr>
          <p:nvPr/>
        </p:nvPicPr>
        <p:blipFill rotWithShape="1">
          <a:blip r:embed="rId3"/>
          <a:srcRect l="3532" t="5298" r="2747" b="9518"/>
          <a:stretch/>
        </p:blipFill>
        <p:spPr>
          <a:xfrm>
            <a:off x="1129145" y="219439"/>
            <a:ext cx="9982200" cy="6419122"/>
          </a:xfrm>
          <a:prstGeom prst="rect">
            <a:avLst/>
          </a:prstGeom>
        </p:spPr>
      </p:pic>
      <p:sp>
        <p:nvSpPr>
          <p:cNvPr id="5" name="Rectangle 4"/>
          <p:cNvSpPr/>
          <p:nvPr/>
        </p:nvSpPr>
        <p:spPr>
          <a:xfrm>
            <a:off x="1129145" y="745067"/>
            <a:ext cx="5635721" cy="144780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87948905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1503</TotalTime>
  <Words>1371</Words>
  <Application>Microsoft Office PowerPoint</Application>
  <PresentationFormat>Widescreen</PresentationFormat>
  <Paragraphs>135</Paragraphs>
  <Slides>40</Slides>
  <Notes>14</Notes>
  <HiddenSlides>0</HiddenSlides>
  <MMClips>1</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40</vt:i4>
      </vt:variant>
    </vt:vector>
  </HeadingPairs>
  <TitlesOfParts>
    <vt:vector size="47" baseType="lpstr">
      <vt:lpstr>Arial</vt:lpstr>
      <vt:lpstr>Calibri</vt:lpstr>
      <vt:lpstr>Calibri Light</vt:lpstr>
      <vt:lpstr>1_Office Theme</vt:lpstr>
      <vt:lpstr>2_Office Theme</vt:lpstr>
      <vt:lpstr>Office Theme</vt:lpstr>
      <vt:lpstr>3_Office Theme</vt:lpstr>
      <vt:lpstr>PowerPoint Presentation</vt:lpstr>
      <vt:lpstr>            </vt:lpstr>
      <vt:lpstr>            </vt:lpstr>
      <vt:lpstr>            </vt:lpstr>
      <vt:lpstr>            </vt:lpstr>
      <vt:lpstr>            </vt:lpstr>
      <vt:lpstr>            </vt:lpstr>
      <vt:lpstr>What is BusConnects Cork</vt:lpstr>
      <vt:lpstr>PowerPoint Presentation</vt:lpstr>
      <vt:lpstr>Why do we need BusConnects Cork</vt:lpstr>
      <vt:lpstr>Cork - A Climate Neutral City by 2030</vt:lpstr>
      <vt:lpstr>Sustainable Transport Corridors - Where are we?</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Sander Lillo</dc:creator>
  <cp:lastModifiedBy>Peter Hoy</cp:lastModifiedBy>
  <cp:revision>93</cp:revision>
  <cp:lastPrinted>2022-06-29T16:18:27Z</cp:lastPrinted>
  <dcterms:created xsi:type="dcterms:W3CDTF">2022-04-06T16:17:00Z</dcterms:created>
  <dcterms:modified xsi:type="dcterms:W3CDTF">2022-09-15T10:52:05Z</dcterms:modified>
</cp:coreProperties>
</file>