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notesMasterIdLst>
    <p:notesMasterId r:id="rId20"/>
  </p:notesMasterIdLst>
  <p:sldIdLst>
    <p:sldId id="257" r:id="rId4"/>
    <p:sldId id="258" r:id="rId5"/>
    <p:sldId id="259" r:id="rId6"/>
    <p:sldId id="260" r:id="rId7"/>
    <p:sldId id="262" r:id="rId8"/>
    <p:sldId id="283" r:id="rId9"/>
    <p:sldId id="281" r:id="rId10"/>
    <p:sldId id="303" r:id="rId11"/>
    <p:sldId id="304" r:id="rId12"/>
    <p:sldId id="307" r:id="rId13"/>
    <p:sldId id="305" r:id="rId14"/>
    <p:sldId id="306" r:id="rId15"/>
    <p:sldId id="268" r:id="rId16"/>
    <p:sldId id="293" r:id="rId17"/>
    <p:sldId id="288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355F2-1743-4B21-B309-D4C8E9978E07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A35C5-2A0B-4321-B87F-3C8FB80B6D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60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326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811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896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71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8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95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99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610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548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226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722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3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7BAD-85BA-4E07-ACD6-CD672DD837D9}" type="datetimeFigureOut">
              <a:rPr lang="en-IE" smtClean="0"/>
              <a:t>20/12/2023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1275-55F8-4010-9771-D6160AE28C1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265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7BAD-85BA-4E07-ACD6-CD672DD837D9}" type="datetimeFigureOut">
              <a:rPr lang="en-IE" smtClean="0"/>
              <a:t>20/12/2023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1275-55F8-4010-9771-D6160AE28C1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37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BD15-C010-49B8-A36D-D4AE60575CE6}" type="datetimeFigureOut">
              <a:rPr lang="en-IE" smtClean="0"/>
              <a:t>20/12/2023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0CC2-54F1-4DC0-9CE0-163EF6C454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606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DF24E-8985-4A5E-B90C-2A06BDEED865}" type="datetimeFigureOut">
              <a:rPr lang="en-IE" smtClean="0"/>
              <a:t>20/12/2023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236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41896-E4B0-4F78-8FC1-AD7222919F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76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7BAD-85BA-4E07-ACD6-CD672DD837D9}" type="datetimeFigureOut">
              <a:rPr lang="en-IE" smtClean="0"/>
              <a:t>20/12/2023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1275-55F8-4010-9771-D6160AE28C1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783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3BD15-C010-49B8-A36D-D4AE60575CE6}" type="datetimeFigureOut">
              <a:rPr lang="en-IE" smtClean="0"/>
              <a:t>20/12/2023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70CC2-54F1-4DC0-9CE0-163EF6C454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94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5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97C16E-A2B0-ED85-0F59-A139D1499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320" y="4936738"/>
            <a:ext cx="150495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950" y="1901631"/>
            <a:ext cx="849933" cy="2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6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2844" y="1270660"/>
            <a:ext cx="1087057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007DC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7DC5"/>
                </a:solidFill>
                <a:latin typeface="Calibri" panose="020F0502020204030204"/>
                <a:sym typeface="Arial"/>
              </a:rPr>
              <a:t>STC D </a:t>
            </a:r>
            <a:r>
              <a:rPr lang="en-US" sz="4800" b="1" dirty="0" err="1">
                <a:solidFill>
                  <a:srgbClr val="007DC5"/>
                </a:solidFill>
                <a:latin typeface="Calibri" panose="020F0502020204030204"/>
                <a:sym typeface="Arial"/>
              </a:rPr>
              <a:t>Hollyhill</a:t>
            </a:r>
            <a:r>
              <a:rPr lang="en-US" sz="4800" b="1" dirty="0">
                <a:solidFill>
                  <a:srgbClr val="007DC5"/>
                </a:solidFill>
                <a:latin typeface="Calibri" panose="020F0502020204030204"/>
                <a:sym typeface="Arial"/>
              </a:rPr>
              <a:t> to City: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7DC5"/>
                </a:solidFill>
                <a:latin typeface="Calibri" panose="020F0502020204030204"/>
                <a:sym typeface="Arial"/>
              </a:rPr>
              <a:t>Key Changes from Preferred Route Published in March 2023</a:t>
            </a:r>
            <a:endParaRPr lang="en-US" sz="3200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13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51C285-0025-117B-56C2-369970EFF756}"/>
              </a:ext>
            </a:extLst>
          </p:cNvPr>
          <p:cNvSpPr txBox="1"/>
          <p:nvPr/>
        </p:nvSpPr>
        <p:spPr>
          <a:xfrm>
            <a:off x="1293600" y="250711"/>
            <a:ext cx="1003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1">
              <a:defRPr/>
            </a:pPr>
            <a:r>
              <a:rPr lang="en-GB" sz="3600" dirty="0">
                <a:solidFill>
                  <a:prstClr val="black"/>
                </a:solidFill>
                <a:latin typeface="Calibri Light" panose="020F0302020204030204"/>
              </a:rPr>
              <a:t>Sustainable Transport Corridor D - </a:t>
            </a:r>
            <a:r>
              <a:rPr lang="en-GB" sz="3600" dirty="0" err="1">
                <a:solidFill>
                  <a:prstClr val="black"/>
                </a:solidFill>
                <a:latin typeface="Calibri Light" panose="020F0302020204030204"/>
              </a:rPr>
              <a:t>Hollyhill</a:t>
            </a:r>
            <a:r>
              <a:rPr lang="en-GB" sz="3600" dirty="0">
                <a:solidFill>
                  <a:prstClr val="black"/>
                </a:solidFill>
                <a:latin typeface="Calibri Light" panose="020F0302020204030204"/>
              </a:rPr>
              <a:t> to City</a:t>
            </a:r>
            <a:endParaRPr lang="en-IE" sz="36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14893"/>
            <a:ext cx="4547064" cy="3145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endParaRPr lang="en-US" dirty="0"/>
          </a:p>
          <a:p>
            <a:pPr lvl="0">
              <a:lnSpc>
                <a:spcPct val="107000"/>
              </a:lnSpc>
            </a:pPr>
            <a:endParaRPr lang="en-US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US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Changes:</a:t>
            </a:r>
          </a:p>
          <a:p>
            <a:pPr lvl="0">
              <a:lnSpc>
                <a:spcPct val="107000"/>
              </a:lnSpc>
            </a:pPr>
            <a:endParaRPr lang="en-GB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Updated layout at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Harbour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View Road &amp; Baker’s Road junction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 gate removed from Wolfe Tone Street and now proposing traffic restriction at Shandon Street junction 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A9E22-E72D-7F84-69F7-BEFF7313A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675" y="1358218"/>
            <a:ext cx="7524834" cy="474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0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/>
        </p:nvGraphicFramePr>
        <p:xfrm>
          <a:off x="2860158" y="648586"/>
          <a:ext cx="6794205" cy="883920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STC D Preferred Route Option (PRO) November 2023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6BE9DB23-381A-BFD9-E339-F42BFC18BE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6" y="2812782"/>
            <a:ext cx="5427463" cy="3642757"/>
          </a:xfrm>
          <a:prstGeom prst="rect">
            <a:avLst/>
          </a:prstGeom>
        </p:spPr>
      </p:pic>
      <p:pic>
        <p:nvPicPr>
          <p:cNvPr id="10" name="Picture 9" descr="A map of a highway&#10;&#10;Description automatically generated">
            <a:extLst>
              <a:ext uri="{FF2B5EF4-FFF2-40B4-BE49-F238E27FC236}">
                <a16:creationId xmlns:a16="http://schemas.microsoft.com/office/drawing/2014/main" id="{41F6DAFF-D997-0907-89C0-7A614E3891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99" y="1781042"/>
            <a:ext cx="5805106" cy="37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1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442334"/>
              </p:ext>
            </p:extLst>
          </p:nvPr>
        </p:nvGraphicFramePr>
        <p:xfrm>
          <a:off x="2860158" y="648586"/>
          <a:ext cx="6794205" cy="883920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STC D Preferred Route Option (PRO) November 2023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  <p:pic>
        <p:nvPicPr>
          <p:cNvPr id="6" name="Picture 5" descr="A map of a city&#10;&#10;Description automatically generated">
            <a:extLst>
              <a:ext uri="{FF2B5EF4-FFF2-40B4-BE49-F238E27FC236}">
                <a16:creationId xmlns:a16="http://schemas.microsoft.com/office/drawing/2014/main" id="{A8BEF548-3C88-F1B1-D15E-8DD3F54B0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12" y="1414462"/>
            <a:ext cx="8331511" cy="55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04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983032"/>
              </p:ext>
            </p:extLst>
          </p:nvPr>
        </p:nvGraphicFramePr>
        <p:xfrm>
          <a:off x="2860158" y="648586"/>
          <a:ext cx="6794205" cy="883920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STC D Preferred Route Option (PRO) November 2023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  <p:pic>
        <p:nvPicPr>
          <p:cNvPr id="5" name="Picture 4" descr="An aerial view of a street intersection&#10;&#10;Description automatically generated">
            <a:extLst>
              <a:ext uri="{FF2B5EF4-FFF2-40B4-BE49-F238E27FC236}">
                <a16:creationId xmlns:a16="http://schemas.microsoft.com/office/drawing/2014/main" id="{BD549EF3-14FB-85F0-0223-A32500366B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83" y="1507803"/>
            <a:ext cx="6377775" cy="53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45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866594"/>
              </p:ext>
            </p:extLst>
          </p:nvPr>
        </p:nvGraphicFramePr>
        <p:xfrm>
          <a:off x="2860158" y="648586"/>
          <a:ext cx="6794205" cy="883920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 err="1"/>
                        <a:t>BusConnects</a:t>
                      </a:r>
                      <a:r>
                        <a:rPr lang="en-GB" sz="2600" b="1" dirty="0"/>
                        <a:t> Cork Third Round of Public Consultation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  <p:pic>
        <p:nvPicPr>
          <p:cNvPr id="5" name="Picture 4" descr="A red and white email&#10;&#10;Description automatically generated">
            <a:extLst>
              <a:ext uri="{FF2B5EF4-FFF2-40B4-BE49-F238E27FC236}">
                <a16:creationId xmlns:a16="http://schemas.microsoft.com/office/drawing/2014/main" id="{28C2C930-41B9-9984-B42A-DA50E90F5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21" y="1645765"/>
            <a:ext cx="7593512" cy="43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22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047022"/>
              </p:ext>
            </p:extLst>
          </p:nvPr>
        </p:nvGraphicFramePr>
        <p:xfrm>
          <a:off x="2826551" y="1996440"/>
          <a:ext cx="6794205" cy="3078480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Deadline for Submissions Monday 18th December 2023</a:t>
                      </a:r>
                    </a:p>
                    <a:p>
                      <a:pPr algn="ctr"/>
                      <a:endParaRPr lang="en-GB" sz="2800" b="1" dirty="0"/>
                    </a:p>
                    <a:p>
                      <a:pPr algn="ctr"/>
                      <a:endParaRPr lang="en-GB" sz="2800" b="1" dirty="0"/>
                    </a:p>
                    <a:p>
                      <a:pPr algn="ctr"/>
                      <a:endParaRPr lang="en-GB" sz="2800" b="1" dirty="0"/>
                    </a:p>
                    <a:p>
                      <a:pPr algn="ctr"/>
                      <a:endParaRPr lang="en-GB" sz="2800" b="1" dirty="0"/>
                    </a:p>
                    <a:p>
                      <a:pPr algn="ctr"/>
                      <a:r>
                        <a:rPr lang="en-GB" sz="2800" b="1" dirty="0"/>
                        <a:t>www.busconnects.ie/cork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89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-9616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8113" y="628587"/>
            <a:ext cx="103584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DC5"/>
                </a:solidFill>
              </a:rPr>
              <a:t>BusConnects Cork </a:t>
            </a:r>
          </a:p>
          <a:p>
            <a:pPr algn="ctr"/>
            <a:r>
              <a:rPr lang="en-US" sz="4800" b="1" dirty="0">
                <a:solidFill>
                  <a:srgbClr val="007DC5"/>
                </a:solidFill>
              </a:rPr>
              <a:t>Sustainable Transport Corridors </a:t>
            </a:r>
          </a:p>
          <a:p>
            <a:pPr algn="ctr"/>
            <a:r>
              <a:rPr lang="en-US" sz="4800" b="1" dirty="0">
                <a:solidFill>
                  <a:srgbClr val="007DC5"/>
                </a:solidFill>
              </a:rPr>
              <a:t>Third Public Consultation </a:t>
            </a:r>
          </a:p>
          <a:p>
            <a:pPr algn="ctr"/>
            <a:endParaRPr lang="en-US" sz="4800" b="1" dirty="0">
              <a:solidFill>
                <a:srgbClr val="007DC5"/>
              </a:solidFill>
            </a:endParaRPr>
          </a:p>
          <a:p>
            <a:pPr algn="ctr"/>
            <a:r>
              <a:rPr lang="en-US" sz="3600" b="1" dirty="0"/>
              <a:t>Community Forum – Friday 1st Dec 2023</a:t>
            </a:r>
          </a:p>
          <a:p>
            <a:pPr algn="ctr"/>
            <a:endParaRPr lang="en-US" sz="3600" dirty="0"/>
          </a:p>
          <a:p>
            <a:pPr marL="714375"/>
            <a:r>
              <a:rPr lang="en-US" sz="3000" dirty="0"/>
              <a:t>     Sustainable Transport Corridor D – </a:t>
            </a:r>
            <a:r>
              <a:rPr lang="en-US" sz="3000" dirty="0" err="1"/>
              <a:t>Hollyhill</a:t>
            </a:r>
            <a:r>
              <a:rPr lang="en-US" sz="3000" dirty="0"/>
              <a:t> to City</a:t>
            </a:r>
          </a:p>
        </p:txBody>
      </p:sp>
    </p:spTree>
    <p:extLst>
      <p:ext uri="{BB962C8B-B14F-4D97-AF65-F5344CB8AC3E}">
        <p14:creationId xmlns:p14="http://schemas.microsoft.com/office/powerpoint/2010/main" val="294764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6036" y="628587"/>
            <a:ext cx="1087057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Introductions</a:t>
            </a:r>
            <a:endParaRPr lang="en-US" sz="3200" dirty="0">
              <a:solidFill>
                <a:schemeClr val="dk1"/>
              </a:solidFill>
              <a:sym typeface="Arial"/>
            </a:endParaRPr>
          </a:p>
          <a:p>
            <a:pPr lvl="1">
              <a:lnSpc>
                <a:spcPct val="150000"/>
              </a:lnSpc>
              <a:spcAft>
                <a:spcPts val="1800"/>
              </a:spcAft>
              <a:buClr>
                <a:schemeClr val="dk1"/>
              </a:buClr>
              <a:buSzPts val="2800"/>
              <a:tabLst>
                <a:tab pos="2603500" algn="l"/>
              </a:tabLst>
            </a:pPr>
            <a:r>
              <a:rPr lang="en-US" sz="2600" dirty="0">
                <a:solidFill>
                  <a:schemeClr val="dk1"/>
                </a:solidFill>
                <a:sym typeface="Arial"/>
              </a:rPr>
              <a:t>Independent Chairperson		Simon Nugent </a:t>
            </a:r>
            <a:endParaRPr lang="en-US" sz="2600" dirty="0"/>
          </a:p>
          <a:p>
            <a:pPr lvl="1">
              <a:lnSpc>
                <a:spcPct val="150000"/>
              </a:lnSpc>
              <a:buClr>
                <a:schemeClr val="dk1"/>
              </a:buClr>
              <a:buSzPts val="2800"/>
              <a:tabLst>
                <a:tab pos="2603500" algn="l"/>
              </a:tabLst>
            </a:pPr>
            <a:r>
              <a:rPr lang="en-US" sz="2600" dirty="0">
                <a:solidFill>
                  <a:schemeClr val="dk1"/>
                </a:solidFill>
                <a:sym typeface="Arial"/>
              </a:rPr>
              <a:t>NTA					Hugh Creegan, Deputy CEO</a:t>
            </a:r>
          </a:p>
          <a:p>
            <a:pPr lvl="1">
              <a:spcAft>
                <a:spcPts val="1800"/>
              </a:spcAft>
              <a:buClr>
                <a:schemeClr val="dk1"/>
              </a:buClr>
              <a:buSzPts val="2800"/>
              <a:tabLst>
                <a:tab pos="2603500" algn="l"/>
              </a:tabLst>
            </a:pPr>
            <a:r>
              <a:rPr lang="en-US" sz="2600" dirty="0">
                <a:solidFill>
                  <a:schemeClr val="dk1"/>
                </a:solidFill>
                <a:sym typeface="Arial"/>
              </a:rPr>
              <a:t>					Con Kehely, Head of 		 					</a:t>
            </a:r>
            <a:r>
              <a:rPr lang="en-US" sz="2600" dirty="0" err="1">
                <a:solidFill>
                  <a:schemeClr val="dk1"/>
                </a:solidFill>
                <a:sym typeface="Arial"/>
              </a:rPr>
              <a:t>BusConnects</a:t>
            </a:r>
            <a:r>
              <a:rPr lang="en-US" sz="2600" dirty="0">
                <a:solidFill>
                  <a:schemeClr val="dk1"/>
                </a:solidFill>
                <a:sym typeface="Arial"/>
              </a:rPr>
              <a:t> Regional Cities </a:t>
            </a:r>
          </a:p>
          <a:p>
            <a:pPr lvl="1">
              <a:spcAft>
                <a:spcPts val="1800"/>
              </a:spcAft>
              <a:buClr>
                <a:schemeClr val="dk1"/>
              </a:buClr>
              <a:buSzPts val="2800"/>
              <a:tabLst>
                <a:tab pos="2603500" algn="l"/>
              </a:tabLst>
            </a:pPr>
            <a:r>
              <a:rPr lang="en-US" sz="2600" dirty="0">
                <a:solidFill>
                  <a:schemeClr val="dk1"/>
                </a:solidFill>
                <a:sym typeface="Arial"/>
              </a:rPr>
              <a:t>         				 	Terry Brennan, Senior    							Communications Manager</a:t>
            </a:r>
          </a:p>
          <a:p>
            <a:pPr lvl="1">
              <a:spcAft>
                <a:spcPts val="1800"/>
              </a:spcAft>
              <a:buClr>
                <a:schemeClr val="dk1"/>
              </a:buClr>
              <a:buSzPts val="2800"/>
              <a:tabLst>
                <a:tab pos="2603500" algn="l"/>
              </a:tabLst>
            </a:pPr>
            <a:r>
              <a:rPr lang="en-US" sz="2600" dirty="0">
                <a:solidFill>
                  <a:schemeClr val="dk1"/>
                </a:solidFill>
                <a:sym typeface="Arial"/>
              </a:rPr>
              <a:t>Jacobs                                                       Stuart Nicol, Director</a:t>
            </a:r>
          </a:p>
          <a:p>
            <a:pPr lvl="1">
              <a:spcAft>
                <a:spcPts val="1800"/>
              </a:spcAft>
              <a:buClr>
                <a:schemeClr val="dk1"/>
              </a:buClr>
              <a:buSzPts val="2800"/>
              <a:tabLst>
                <a:tab pos="2603500" algn="l"/>
              </a:tabLst>
            </a:pPr>
            <a:r>
              <a:rPr lang="en-US" sz="2600" dirty="0">
                <a:solidFill>
                  <a:schemeClr val="dk1"/>
                </a:solidFill>
                <a:sym typeface="Arial"/>
              </a:rPr>
              <a:t>					 </a:t>
            </a:r>
          </a:p>
        </p:txBody>
      </p:sp>
    </p:spTree>
    <p:extLst>
      <p:ext uri="{BB962C8B-B14F-4D97-AF65-F5344CB8AC3E}">
        <p14:creationId xmlns:p14="http://schemas.microsoft.com/office/powerpoint/2010/main" val="268113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8667" y="446755"/>
            <a:ext cx="12191998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Running of Meeting</a:t>
            </a:r>
            <a:endParaRPr lang="en-US" sz="3200" dirty="0">
              <a:solidFill>
                <a:schemeClr val="dk1"/>
              </a:solidFill>
              <a:sym typeface="Arial"/>
            </a:endParaRP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We will endeavor to finish the meeting on time</a:t>
            </a: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Please turn mobile phones to silent or off</a:t>
            </a: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Chairperson will call on contributors in turn </a:t>
            </a: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State your name and the name of the group you represent</a:t>
            </a: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To allow maximum participation, please keep contributions short  </a:t>
            </a:r>
          </a:p>
          <a:p>
            <a:pPr lvl="1">
              <a:buClr>
                <a:schemeClr val="dk1"/>
              </a:buClr>
              <a:buSzPts val="2800"/>
              <a:tabLst>
                <a:tab pos="2603500" algn="l"/>
              </a:tabLst>
            </a:pPr>
            <a:endParaRPr lang="en-US" sz="3200" dirty="0">
              <a:solidFill>
                <a:schemeClr val="dk1"/>
              </a:solidFill>
              <a:sym typeface="Arial"/>
            </a:endParaRPr>
          </a:p>
          <a:p>
            <a:pPr marL="742950" lvl="1" indent="-285750"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endParaRPr lang="en-US" sz="3200" dirty="0">
              <a:solidFill>
                <a:schemeClr val="dk1"/>
              </a:solidFill>
              <a:sym typeface="Arial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75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several banners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3690A85B-40A6-A801-C5FA-F78760C67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49" y="147484"/>
            <a:ext cx="9498253" cy="671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3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 descr="A map of a city&#10;&#10;Description automatically generated">
            <a:extLst>
              <a:ext uri="{FF2B5EF4-FFF2-40B4-BE49-F238E27FC236}">
                <a16:creationId xmlns:a16="http://schemas.microsoft.com/office/drawing/2014/main" id="{3F081D40-E24B-01BA-FCCF-4506B268C0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765048"/>
            <a:ext cx="7559040" cy="53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9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2844" y="1270660"/>
            <a:ext cx="1087057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007DC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7DC5"/>
                </a:solidFill>
                <a:latin typeface="Calibri" panose="020F0502020204030204"/>
                <a:sym typeface="Arial"/>
              </a:rPr>
              <a:t>STC D </a:t>
            </a:r>
            <a:r>
              <a:rPr lang="en-US" sz="4800" b="1" dirty="0" err="1">
                <a:solidFill>
                  <a:srgbClr val="007DC5"/>
                </a:solidFill>
                <a:latin typeface="Calibri" panose="020F0502020204030204"/>
                <a:sym typeface="Arial"/>
              </a:rPr>
              <a:t>Hollyhill</a:t>
            </a:r>
            <a:r>
              <a:rPr lang="en-US" sz="4800" b="1" dirty="0">
                <a:solidFill>
                  <a:srgbClr val="007DC5"/>
                </a:solidFill>
                <a:latin typeface="Calibri" panose="020F0502020204030204"/>
                <a:sym typeface="Arial"/>
              </a:rPr>
              <a:t> to City: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7DC5"/>
                </a:solidFill>
                <a:latin typeface="Calibri" panose="020F0502020204030204"/>
                <a:sym typeface="Arial"/>
              </a:rPr>
              <a:t>Overview of Preferred Route</a:t>
            </a:r>
            <a:endParaRPr lang="en-US" sz="3200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880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51C285-0025-117B-56C2-369970EFF756}"/>
              </a:ext>
            </a:extLst>
          </p:cNvPr>
          <p:cNvSpPr txBox="1"/>
          <p:nvPr/>
        </p:nvSpPr>
        <p:spPr>
          <a:xfrm>
            <a:off x="1293600" y="250711"/>
            <a:ext cx="1003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1">
              <a:defRPr/>
            </a:pPr>
            <a:r>
              <a:rPr lang="en-GB" sz="3600" dirty="0">
                <a:solidFill>
                  <a:prstClr val="black"/>
                </a:solidFill>
                <a:latin typeface="Calibri Light" panose="020F0302020204030204"/>
              </a:rPr>
              <a:t>Sustainable Transport Corridor D - </a:t>
            </a:r>
            <a:r>
              <a:rPr lang="en-GB" sz="3600" dirty="0" err="1">
                <a:solidFill>
                  <a:prstClr val="black"/>
                </a:solidFill>
                <a:latin typeface="Calibri Light" panose="020F0302020204030204"/>
              </a:rPr>
              <a:t>Hollyhill</a:t>
            </a:r>
            <a:r>
              <a:rPr lang="en-GB" sz="3600" dirty="0">
                <a:solidFill>
                  <a:prstClr val="black"/>
                </a:solidFill>
                <a:latin typeface="Calibri Light" panose="020F0302020204030204"/>
              </a:rPr>
              <a:t> to City</a:t>
            </a:r>
            <a:endParaRPr lang="en-IE" sz="36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14893"/>
            <a:ext cx="4547064" cy="4228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endParaRPr lang="en-GB" dirty="0"/>
          </a:p>
          <a:p>
            <a:pPr lvl="0">
              <a:lnSpc>
                <a:spcPct val="107000"/>
              </a:lnSpc>
            </a:pPr>
            <a:endParaRPr lang="en-GB" dirty="0"/>
          </a:p>
          <a:p>
            <a:pPr lvl="0">
              <a:lnSpc>
                <a:spcPct val="107000"/>
              </a:lnSpc>
            </a:pPr>
            <a:r>
              <a:rPr lang="en-GB" dirty="0"/>
              <a:t>Bus Priority:</a:t>
            </a:r>
          </a:p>
          <a:p>
            <a:pPr lvl="0">
              <a:lnSpc>
                <a:spcPct val="107000"/>
              </a:lnSpc>
            </a:pPr>
            <a:r>
              <a:rPr lang="en-GB" dirty="0"/>
              <a:t>Dedicated bus lanes on Tadhg Barry Road, Harbour View Road and Baker’s Road as far as the junction with St. Mary’s Health Campus.</a:t>
            </a:r>
          </a:p>
          <a:p>
            <a:pPr lvl="0">
              <a:lnSpc>
                <a:spcPct val="107000"/>
              </a:lnSpc>
            </a:pPr>
            <a:endParaRPr lang="en-GB" dirty="0"/>
          </a:p>
          <a:p>
            <a:pPr lvl="0">
              <a:lnSpc>
                <a:spcPct val="107000"/>
              </a:lnSpc>
            </a:pPr>
            <a:r>
              <a:rPr lang="en-GB" dirty="0"/>
              <a:t>Cathedral Road, Cathedral Street, Roman Street, Upper John Street, John Redmond Street and Mulgrave Road are physically constrained. A series of bus priority traffic signals at key junctions and a bus gate proposed along this section. </a:t>
            </a:r>
          </a:p>
          <a:p>
            <a:pPr lvl="0">
              <a:lnSpc>
                <a:spcPct val="107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A9E22-E72D-7F84-69F7-BEFF7313A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675" y="1358218"/>
            <a:ext cx="7524834" cy="474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51C285-0025-117B-56C2-369970EFF756}"/>
              </a:ext>
            </a:extLst>
          </p:cNvPr>
          <p:cNvSpPr txBox="1"/>
          <p:nvPr/>
        </p:nvSpPr>
        <p:spPr>
          <a:xfrm>
            <a:off x="1293600" y="250711"/>
            <a:ext cx="1003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1">
              <a:defRPr/>
            </a:pPr>
            <a:r>
              <a:rPr lang="en-GB" sz="3600" dirty="0">
                <a:solidFill>
                  <a:prstClr val="black"/>
                </a:solidFill>
                <a:latin typeface="Calibri Light" panose="020F0302020204030204"/>
              </a:rPr>
              <a:t>Sustainable Transport Corridor D - </a:t>
            </a:r>
            <a:r>
              <a:rPr lang="en-GB" sz="3600" dirty="0" err="1">
                <a:solidFill>
                  <a:prstClr val="black"/>
                </a:solidFill>
                <a:latin typeface="Calibri Light" panose="020F0302020204030204"/>
              </a:rPr>
              <a:t>Hollyhill</a:t>
            </a:r>
            <a:r>
              <a:rPr lang="en-GB" sz="3600" dirty="0">
                <a:solidFill>
                  <a:prstClr val="black"/>
                </a:solidFill>
                <a:latin typeface="Calibri Light" panose="020F0302020204030204"/>
              </a:rPr>
              <a:t> to City</a:t>
            </a:r>
            <a:endParaRPr lang="en-IE" sz="36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14893"/>
            <a:ext cx="4547064" cy="3931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endParaRPr lang="en-GB" dirty="0"/>
          </a:p>
          <a:p>
            <a:pPr lvl="0">
              <a:lnSpc>
                <a:spcPct val="107000"/>
              </a:lnSpc>
            </a:pPr>
            <a:r>
              <a:rPr lang="en-GB" dirty="0"/>
              <a:t>Cycle Facilities:</a:t>
            </a:r>
          </a:p>
          <a:p>
            <a:pPr lvl="0">
              <a:lnSpc>
                <a:spcPct val="107000"/>
              </a:lnSpc>
            </a:pPr>
            <a:r>
              <a:rPr lang="en-GB" dirty="0"/>
              <a:t>Dedicated cycle tracks on Tadhg Barry Road, Harbour View Road and Baker’s Road as far as the junction of Baker’s Road and St. Colmcille’s Road. </a:t>
            </a:r>
          </a:p>
          <a:p>
            <a:pPr lvl="0">
              <a:lnSpc>
                <a:spcPct val="107000"/>
              </a:lnSpc>
            </a:pPr>
            <a:endParaRPr lang="en-GB" dirty="0"/>
          </a:p>
          <a:p>
            <a:pPr lvl="0">
              <a:lnSpc>
                <a:spcPct val="107000"/>
              </a:lnSpc>
            </a:pPr>
            <a:r>
              <a:rPr lang="en-GB" dirty="0"/>
              <a:t>Dedicated cycle tracks are provided on St. Colmcille’s Road, </a:t>
            </a:r>
            <a:r>
              <a:rPr lang="en-GB" dirty="0" err="1"/>
              <a:t>Sunvalley</a:t>
            </a:r>
            <a:r>
              <a:rPr lang="en-GB" dirty="0"/>
              <a:t> Drive, North Monastery Road and O’Connell Street as far as the junction of O’Connell Street and Watercourse Road. </a:t>
            </a:r>
          </a:p>
          <a:p>
            <a:pPr lvl="0">
              <a:lnSpc>
                <a:spcPct val="107000"/>
              </a:lnSpc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A9E22-E72D-7F84-69F7-BEFF7313A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675" y="1358218"/>
            <a:ext cx="7524834" cy="474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399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560</Words>
  <Application>Microsoft Office PowerPoint</Application>
  <PresentationFormat>Widescreen</PresentationFormat>
  <Paragraphs>82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1_Office Theme</vt:lpstr>
      <vt:lpstr>2_Office Theme</vt:lpstr>
      <vt:lpstr>Office Theme</vt:lpstr>
      <vt:lpstr>PowerPoint Presentation</vt:lpstr>
      <vt:lpstr>            </vt:lpstr>
      <vt:lpstr>            </vt:lpstr>
      <vt:lpstr>            </vt:lpstr>
      <vt:lpstr>            </vt:lpstr>
      <vt:lpstr>            </vt:lpstr>
      <vt:lpstr>            </vt:lpstr>
      <vt:lpstr>PowerPoint Presentation</vt:lpstr>
      <vt:lpstr>PowerPoint Presentation</vt:lpstr>
      <vt:lpstr>            </vt:lpstr>
      <vt:lpstr>PowerPoint Presentation</vt:lpstr>
      <vt:lpstr>            </vt:lpstr>
      <vt:lpstr>            </vt:lpstr>
      <vt:lpstr>            </vt:lpstr>
      <vt:lpstr>            </vt:lpstr>
      <vt:lpstr>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Brennan</dc:creator>
  <cp:lastModifiedBy>Terry Brennan</cp:lastModifiedBy>
  <cp:revision>33</cp:revision>
  <dcterms:created xsi:type="dcterms:W3CDTF">2023-11-27T07:15:51Z</dcterms:created>
  <dcterms:modified xsi:type="dcterms:W3CDTF">2023-12-20T16:19:39Z</dcterms:modified>
</cp:coreProperties>
</file>