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Lst>
  <p:notesMasterIdLst>
    <p:notesMasterId r:id="rId26"/>
  </p:notesMasterIdLst>
  <p:sldIdLst>
    <p:sldId id="257" r:id="rId4"/>
    <p:sldId id="258" r:id="rId5"/>
    <p:sldId id="259" r:id="rId6"/>
    <p:sldId id="260" r:id="rId7"/>
    <p:sldId id="262" r:id="rId8"/>
    <p:sldId id="283" r:id="rId9"/>
    <p:sldId id="281" r:id="rId10"/>
    <p:sldId id="296" r:id="rId11"/>
    <p:sldId id="268" r:id="rId12"/>
    <p:sldId id="293" r:id="rId13"/>
    <p:sldId id="294" r:id="rId14"/>
    <p:sldId id="286" r:id="rId15"/>
    <p:sldId id="297" r:id="rId16"/>
    <p:sldId id="299" r:id="rId17"/>
    <p:sldId id="264" r:id="rId18"/>
    <p:sldId id="302" r:id="rId19"/>
    <p:sldId id="301" r:id="rId20"/>
    <p:sldId id="298" r:id="rId21"/>
    <p:sldId id="266" r:id="rId22"/>
    <p:sldId id="300" r:id="rId23"/>
    <p:sldId id="288"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355F2-1743-4B21-B309-D4C8E9978E07}" type="datetimeFigureOut">
              <a:rPr lang="en-GB" smtClean="0"/>
              <a:t>20/12/2023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A35C5-2A0B-4321-B87F-3C8FB80B6DD7}" type="slidenum">
              <a:rPr lang="en-GB" smtClean="0"/>
              <a:t>‹#›</a:t>
            </a:fld>
            <a:endParaRPr lang="en-GB"/>
          </a:p>
        </p:txBody>
      </p:sp>
    </p:spTree>
    <p:extLst>
      <p:ext uri="{BB962C8B-B14F-4D97-AF65-F5344CB8AC3E}">
        <p14:creationId xmlns:p14="http://schemas.microsoft.com/office/powerpoint/2010/main" val="348260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00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52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376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3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86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927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34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89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71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61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54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3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11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42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20/12/2023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20/12/2023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20/12/2023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20/12/2023</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107601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20/12/2023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2"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20/12/2023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1104056528"/>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3566201347"/>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G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A map of a city&#10;&#10;Description automatically generated">
            <a:extLst>
              <a:ext uri="{FF2B5EF4-FFF2-40B4-BE49-F238E27FC236}">
                <a16:creationId xmlns:a16="http://schemas.microsoft.com/office/drawing/2014/main" id="{15345761-5B42-C4F9-878B-EA28F68AE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294" y="1609296"/>
            <a:ext cx="7569448" cy="5096560"/>
          </a:xfrm>
          <a:prstGeom prst="rect">
            <a:avLst/>
          </a:prstGeom>
        </p:spPr>
      </p:pic>
    </p:spTree>
    <p:extLst>
      <p:ext uri="{BB962C8B-B14F-4D97-AF65-F5344CB8AC3E}">
        <p14:creationId xmlns:p14="http://schemas.microsoft.com/office/powerpoint/2010/main" val="142774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4181931097"/>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G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map of a city&#10;&#10;Description automatically generated">
            <a:extLst>
              <a:ext uri="{FF2B5EF4-FFF2-40B4-BE49-F238E27FC236}">
                <a16:creationId xmlns:a16="http://schemas.microsoft.com/office/drawing/2014/main" id="{6806320D-DCF7-9159-6B55-810EE778E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206" y="1532506"/>
            <a:ext cx="7712108" cy="5151566"/>
          </a:xfrm>
          <a:prstGeom prst="rect">
            <a:avLst/>
          </a:prstGeom>
        </p:spPr>
      </p:pic>
    </p:spTree>
    <p:extLst>
      <p:ext uri="{BB962C8B-B14F-4D97-AF65-F5344CB8AC3E}">
        <p14:creationId xmlns:p14="http://schemas.microsoft.com/office/powerpoint/2010/main" val="272888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endParaRPr kumimoji="0" lang="en-US" sz="4800" b="1" i="0" u="none" strike="noStrike" kern="1200" cap="none" spc="0" normalizeH="0" noProof="0" dirty="0">
              <a:ln>
                <a:noFill/>
              </a:ln>
              <a:solidFill>
                <a:srgbClr val="007DC5"/>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STC H Airport Road to City:</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Key Changes from Preferred Route Published in March 2023 </a:t>
            </a:r>
            <a:endParaRPr lang="en-US" sz="3200" dirty="0">
              <a:solidFill>
                <a:schemeClr val="dk1"/>
              </a:solidFill>
              <a:sym typeface="Arial"/>
            </a:endParaRPr>
          </a:p>
        </p:txBody>
      </p:sp>
    </p:spTree>
    <p:extLst>
      <p:ext uri="{BB962C8B-B14F-4D97-AF65-F5344CB8AC3E}">
        <p14:creationId xmlns:p14="http://schemas.microsoft.com/office/powerpoint/2010/main" val="332715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9777" y="250710"/>
            <a:ext cx="9132443" cy="646331"/>
          </a:xfrm>
          <a:prstGeom prst="rect">
            <a:avLst/>
          </a:prstGeom>
          <a:noFill/>
        </p:spPr>
        <p:txBody>
          <a:bodyPr wrap="square" rtlCol="0">
            <a:spAutoFit/>
          </a:bodyPr>
          <a:lstStyle/>
          <a:p>
            <a:pPr defTabSz="914411">
              <a:defRPr/>
            </a:pPr>
            <a:r>
              <a:rPr lang="en-GB" sz="3600" dirty="0">
                <a:solidFill>
                  <a:prstClr val="black"/>
                </a:solidFill>
                <a:latin typeface="Calibri Light" panose="020F0302020204030204"/>
              </a:rPr>
              <a:t>Sustainable Transport Corridor H - Airport to City</a:t>
            </a:r>
            <a:endParaRPr lang="en-IE" sz="3600" dirty="0">
              <a:solidFill>
                <a:prstClr val="black"/>
              </a:solidFill>
              <a:latin typeface="Calibri Light" panose="020F0302020204030204"/>
            </a:endParaRPr>
          </a:p>
        </p:txBody>
      </p:sp>
      <p:sp>
        <p:nvSpPr>
          <p:cNvPr id="4" name="Rectangle 3"/>
          <p:cNvSpPr/>
          <p:nvPr/>
        </p:nvSpPr>
        <p:spPr>
          <a:xfrm>
            <a:off x="0" y="746506"/>
            <a:ext cx="5137264" cy="4524315"/>
          </a:xfrm>
          <a:prstGeom prst="rect">
            <a:avLst/>
          </a:prstGeom>
        </p:spPr>
        <p:txBody>
          <a:bodyPr wrap="square">
            <a:spAutoFit/>
          </a:bodyPr>
          <a:lstStyle/>
          <a:p>
            <a:pPr lvl="0"/>
            <a:r>
              <a:rPr lang="en-GB" sz="1800" u="sng" dirty="0">
                <a:effectLst/>
                <a:ea typeface="SimSun-ExtB" panose="02010609060101010101" pitchFamily="49" charset="-122"/>
                <a:cs typeface="Times New Roman" panose="02020603050405020304" pitchFamily="18" charset="0"/>
              </a:rPr>
              <a:t>Key Changes:</a:t>
            </a:r>
          </a:p>
          <a:p>
            <a:pPr lvl="0"/>
            <a:endParaRPr lang="en-GB" sz="1800" u="sng" dirty="0">
              <a:effectLst/>
              <a:ea typeface="SimSun-ExtB"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en-GB" dirty="0"/>
              <a:t>At Kinsale Road, Curragh Road and Pearse Road Junction, a dedicated right turn lane has been incorporated in the design on the northern arm of Curragh Road. A dedicated left turn lane on the western arm of Pearse Road is proposed together with changes to the footpath and cycle lanes layouts to maintain functionality and enhance pedestrian and cycle environment of this junction.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1800" dirty="0">
                <a:effectLst/>
                <a:ea typeface="SimSun-ExtB" panose="02010609060101010101" pitchFamily="49" charset="-122"/>
                <a:cs typeface="Times New Roman" panose="02020603050405020304" pitchFamily="18" charset="0"/>
              </a:rPr>
              <a:t>Two-way cycle track on Evergreen Rd. moved to southern side.</a:t>
            </a:r>
          </a:p>
          <a:p>
            <a:pPr marL="285750" indent="-285750">
              <a:buFont typeface="Arial" panose="020B0604020202020204" pitchFamily="34" charset="0"/>
              <a:buChar char="•"/>
            </a:pPr>
            <a:endParaRPr lang="en-GB" sz="1800" dirty="0">
              <a:effectLst/>
              <a:ea typeface="SimSun-ExtB"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en-GB" dirty="0">
                <a:ea typeface="SimSun-ExtB" panose="02010609060101010101" pitchFamily="49" charset="-122"/>
                <a:cs typeface="Times New Roman" panose="02020603050405020304" pitchFamily="18" charset="0"/>
              </a:rPr>
              <a:t>Cross section along N27 </a:t>
            </a:r>
            <a:r>
              <a:rPr lang="en-GB" dirty="0" err="1">
                <a:ea typeface="SimSun-ExtB" panose="02010609060101010101" pitchFamily="49" charset="-122"/>
                <a:cs typeface="Times New Roman" panose="02020603050405020304" pitchFamily="18" charset="0"/>
              </a:rPr>
              <a:t>Sth</a:t>
            </a:r>
            <a:r>
              <a:rPr lang="en-GB" dirty="0">
                <a:ea typeface="SimSun-ExtB" panose="02010609060101010101" pitchFamily="49" charset="-122"/>
                <a:cs typeface="Times New Roman" panose="02020603050405020304" pitchFamily="18" charset="0"/>
              </a:rPr>
              <a:t> Link Rd modified to fit within existing footprint.</a:t>
            </a:r>
          </a:p>
        </p:txBody>
      </p:sp>
      <p:pic>
        <p:nvPicPr>
          <p:cNvPr id="5" name="Picture 4">
            <a:extLst>
              <a:ext uri="{FF2B5EF4-FFF2-40B4-BE49-F238E27FC236}">
                <a16:creationId xmlns:a16="http://schemas.microsoft.com/office/drawing/2014/main" id="{D50074E1-4569-2A9F-00A5-8B5E69F027AE}"/>
              </a:ext>
            </a:extLst>
          </p:cNvPr>
          <p:cNvPicPr>
            <a:picLocks noChangeAspect="1"/>
          </p:cNvPicPr>
          <p:nvPr/>
        </p:nvPicPr>
        <p:blipFill>
          <a:blip r:embed="rId2"/>
          <a:stretch>
            <a:fillRect/>
          </a:stretch>
        </p:blipFill>
        <p:spPr>
          <a:xfrm>
            <a:off x="5137264" y="897041"/>
            <a:ext cx="6883928" cy="4296352"/>
          </a:xfrm>
          <a:prstGeom prst="rect">
            <a:avLst/>
          </a:prstGeom>
        </p:spPr>
      </p:pic>
    </p:spTree>
    <p:extLst>
      <p:ext uri="{BB962C8B-B14F-4D97-AF65-F5344CB8AC3E}">
        <p14:creationId xmlns:p14="http://schemas.microsoft.com/office/powerpoint/2010/main" val="2096050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3"/>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H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map of a city&#10;&#10;Description automatically generated">
            <a:extLst>
              <a:ext uri="{FF2B5EF4-FFF2-40B4-BE49-F238E27FC236}">
                <a16:creationId xmlns:a16="http://schemas.microsoft.com/office/drawing/2014/main" id="{55276F99-0812-3DBD-BE6C-8BD0D0274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690" y="1742810"/>
            <a:ext cx="7635139" cy="4820517"/>
          </a:xfrm>
          <a:prstGeom prst="rect">
            <a:avLst/>
          </a:prstGeom>
        </p:spPr>
      </p:pic>
    </p:spTree>
    <p:extLst>
      <p:ext uri="{BB962C8B-B14F-4D97-AF65-F5344CB8AC3E}">
        <p14:creationId xmlns:p14="http://schemas.microsoft.com/office/powerpoint/2010/main" val="799299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3"/>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759586559"/>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H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A map of a city&#10;&#10;Description automatically generated">
            <a:extLst>
              <a:ext uri="{FF2B5EF4-FFF2-40B4-BE49-F238E27FC236}">
                <a16:creationId xmlns:a16="http://schemas.microsoft.com/office/drawing/2014/main" id="{7064AF3D-5C6C-E542-5820-BF4414033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702" y="1474514"/>
            <a:ext cx="7822632" cy="5231341"/>
          </a:xfrm>
          <a:prstGeom prst="rect">
            <a:avLst/>
          </a:prstGeom>
        </p:spPr>
      </p:pic>
    </p:spTree>
    <p:extLst>
      <p:ext uri="{BB962C8B-B14F-4D97-AF65-F5344CB8AC3E}">
        <p14:creationId xmlns:p14="http://schemas.microsoft.com/office/powerpoint/2010/main" val="1096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3"/>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H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map of a city&#10;&#10;Description automatically generated">
            <a:extLst>
              <a:ext uri="{FF2B5EF4-FFF2-40B4-BE49-F238E27FC236}">
                <a16:creationId xmlns:a16="http://schemas.microsoft.com/office/drawing/2014/main" id="{6AC016D2-5AE1-F1D3-7FA1-12A8264EA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806" y="1730016"/>
            <a:ext cx="10212125" cy="4593748"/>
          </a:xfrm>
          <a:prstGeom prst="rect">
            <a:avLst/>
          </a:prstGeom>
        </p:spPr>
      </p:pic>
    </p:spTree>
    <p:extLst>
      <p:ext uri="{BB962C8B-B14F-4D97-AF65-F5344CB8AC3E}">
        <p14:creationId xmlns:p14="http://schemas.microsoft.com/office/powerpoint/2010/main" val="3224898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endParaRPr kumimoji="0" lang="en-US" sz="4800" b="1" i="0" u="none" strike="noStrike" kern="1200" cap="none" spc="0" normalizeH="0" noProof="0" dirty="0">
              <a:ln>
                <a:noFill/>
              </a:ln>
              <a:solidFill>
                <a:srgbClr val="007DC5"/>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STC K Kinsale Road to Douglas:</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Key Changes from Preferred Route Published in March 2023 </a:t>
            </a:r>
            <a:endParaRPr lang="en-US" sz="3200" dirty="0">
              <a:solidFill>
                <a:schemeClr val="dk1"/>
              </a:solidFill>
              <a:sym typeface="Arial"/>
            </a:endParaRPr>
          </a:p>
        </p:txBody>
      </p:sp>
    </p:spTree>
    <p:extLst>
      <p:ext uri="{BB962C8B-B14F-4D97-AF65-F5344CB8AC3E}">
        <p14:creationId xmlns:p14="http://schemas.microsoft.com/office/powerpoint/2010/main" val="751912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3177-E9CD-484A-B985-0E428402003A}"/>
              </a:ext>
            </a:extLst>
          </p:cNvPr>
          <p:cNvSpPr>
            <a:spLocks noGrp="1"/>
          </p:cNvSpPr>
          <p:nvPr>
            <p:ph type="title"/>
          </p:nvPr>
        </p:nvSpPr>
        <p:spPr/>
        <p:txBody>
          <a:bodyPr/>
          <a:lstStyle/>
          <a:p>
            <a:pPr algn="ctr"/>
            <a:r>
              <a:rPr lang="en-IE" sz="3600" dirty="0"/>
              <a:t>Sustainable Transport Corridor  K - Kinsale Road to Douglas</a:t>
            </a:r>
            <a:endParaRPr lang="en-GB" sz="3600" dirty="0"/>
          </a:p>
        </p:txBody>
      </p:sp>
      <p:sp>
        <p:nvSpPr>
          <p:cNvPr id="7" name="Rectangle 6"/>
          <p:cNvSpPr/>
          <p:nvPr/>
        </p:nvSpPr>
        <p:spPr>
          <a:xfrm>
            <a:off x="58300" y="1361024"/>
            <a:ext cx="4412375" cy="4524637"/>
          </a:xfrm>
          <a:prstGeom prst="rect">
            <a:avLst/>
          </a:prstGeom>
        </p:spPr>
        <p:txBody>
          <a:bodyPr wrap="square">
            <a:spAutoFit/>
          </a:bodyPr>
          <a:lstStyle/>
          <a:p>
            <a:pPr lvl="0" algn="just">
              <a:lnSpc>
                <a:spcPct val="107000"/>
              </a:lnSpc>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Key Changes: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dirty="0">
                <a:ea typeface="SimSun-ExtB" panose="02010609060101010101" pitchFamily="49" charset="-122"/>
                <a:cs typeface="Times New Roman" panose="02020603050405020304" pitchFamily="18" charset="0"/>
              </a:rPr>
              <a:t>Design development at a number of junctions.</a:t>
            </a:r>
          </a:p>
          <a:p>
            <a:pPr marL="285750" lvl="0" indent="-285750">
              <a:lnSpc>
                <a:spcPct val="107000"/>
              </a:lnSpc>
              <a:buFont typeface="Arial" panose="020B0604020202020204" pitchFamily="34" charset="0"/>
              <a:buChar char="•"/>
            </a:pPr>
            <a:endParaRPr lang="en-GB" dirty="0">
              <a:ea typeface="SimSun-ExtB" panose="02010609060101010101" pitchFamily="49" charset="-122"/>
              <a:cs typeface="Times New Roman" panose="02020603050405020304" pitchFamily="18" charset="0"/>
            </a:endParaRPr>
          </a:p>
          <a:p>
            <a:pPr marL="285750" lvl="0" indent="-285750">
              <a:lnSpc>
                <a:spcPct val="107000"/>
              </a:lnSpc>
              <a:buFont typeface="Arial" panose="020B0604020202020204" pitchFamily="34" charset="0"/>
              <a:buChar char="•"/>
            </a:pPr>
            <a:r>
              <a:rPr lang="en-GB" dirty="0"/>
              <a:t>Bus lanes along Grange Road are re-arranged in places to improve road safety, minimise impacts to private land, existing trees and boundary walls.</a:t>
            </a:r>
            <a:endParaRPr lang="en-GB" dirty="0">
              <a:ea typeface="SimSun-ExtB" panose="02010609060101010101" pitchFamily="49" charset="-122"/>
              <a:cs typeface="Times New Roman" panose="02020603050405020304" pitchFamily="18" charset="0"/>
            </a:endParaRPr>
          </a:p>
          <a:p>
            <a:pPr marL="285750" lvl="0" indent="-285750">
              <a:lnSpc>
                <a:spcPct val="107000"/>
              </a:lnSpc>
              <a:buFont typeface="Arial" panose="020B0604020202020204" pitchFamily="34" charset="0"/>
              <a:buChar char="•"/>
            </a:pPr>
            <a:endParaRPr lang="en-GB" dirty="0">
              <a:ea typeface="SimSun-ExtB" panose="02010609060101010101" pitchFamily="49" charset="-122"/>
              <a:cs typeface="Times New Roman" panose="02020603050405020304" pitchFamily="18" charset="0"/>
            </a:endParaRPr>
          </a:p>
          <a:p>
            <a:pPr marL="285750" lvl="0" indent="-285750">
              <a:lnSpc>
                <a:spcPct val="107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New toucan crossing at Elmwood Medical Practice.</a:t>
            </a:r>
          </a:p>
          <a:p>
            <a:pPr marL="285750" lvl="0" indent="-285750">
              <a:lnSpc>
                <a:spcPct val="107000"/>
              </a:lnSpc>
              <a:buFont typeface="Arial" panose="020B0604020202020204" pitchFamily="34" charset="0"/>
              <a:buChar char="•"/>
            </a:pPr>
            <a:endParaRPr lang="en-IE"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New zebra crossing at Church Street.</a:t>
            </a:r>
          </a:p>
          <a:p>
            <a:pPr marL="285750" lvl="0" indent="-285750" algn="just">
              <a:lnSpc>
                <a:spcPct val="107000"/>
              </a:lnSpc>
              <a:buFont typeface="Arial" panose="020B0604020202020204" pitchFamily="34" charset="0"/>
              <a:buChar cha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90B5173-8925-2A7D-7F80-7D738070F18D}"/>
              </a:ext>
            </a:extLst>
          </p:cNvPr>
          <p:cNvPicPr>
            <a:picLocks noChangeAspect="1"/>
          </p:cNvPicPr>
          <p:nvPr/>
        </p:nvPicPr>
        <p:blipFill>
          <a:blip r:embed="rId2"/>
          <a:stretch>
            <a:fillRect/>
          </a:stretch>
        </p:blipFill>
        <p:spPr>
          <a:xfrm>
            <a:off x="4412374" y="1592448"/>
            <a:ext cx="7673618" cy="4807662"/>
          </a:xfrm>
          <a:prstGeom prst="rect">
            <a:avLst/>
          </a:prstGeom>
        </p:spPr>
      </p:pic>
    </p:spTree>
    <p:extLst>
      <p:ext uri="{BB962C8B-B14F-4D97-AF65-F5344CB8AC3E}">
        <p14:creationId xmlns:p14="http://schemas.microsoft.com/office/powerpoint/2010/main" val="377375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844757114"/>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K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map of a road&#10;&#10;Description automatically generated">
            <a:extLst>
              <a:ext uri="{FF2B5EF4-FFF2-40B4-BE49-F238E27FC236}">
                <a16:creationId xmlns:a16="http://schemas.microsoft.com/office/drawing/2014/main" id="{9E23E59C-2C52-7AB7-805B-03F1F5F87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328" y="1515594"/>
            <a:ext cx="7813863" cy="5225564"/>
          </a:xfrm>
          <a:prstGeom prst="rect">
            <a:avLst/>
          </a:prstGeom>
        </p:spPr>
      </p:pic>
    </p:spTree>
    <p:extLst>
      <p:ext uri="{BB962C8B-B14F-4D97-AF65-F5344CB8AC3E}">
        <p14:creationId xmlns:p14="http://schemas.microsoft.com/office/powerpoint/2010/main" val="290498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539978"/>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Third Public Consultation </a:t>
            </a:r>
          </a:p>
          <a:p>
            <a:pPr algn="ctr"/>
            <a:endParaRPr lang="en-US" sz="4800" b="1" dirty="0">
              <a:solidFill>
                <a:srgbClr val="007DC5"/>
              </a:solidFill>
            </a:endParaRPr>
          </a:p>
          <a:p>
            <a:pPr algn="ctr"/>
            <a:r>
              <a:rPr lang="en-US" sz="3600" b="1" dirty="0"/>
              <a:t>Community Forum – Thursday 30</a:t>
            </a:r>
            <a:r>
              <a:rPr lang="en-US" sz="3600" b="1" baseline="30000" dirty="0"/>
              <a:t>th</a:t>
            </a:r>
            <a:r>
              <a:rPr lang="en-US" sz="3600" b="1" dirty="0"/>
              <a:t> Nov 2023</a:t>
            </a:r>
          </a:p>
          <a:p>
            <a:pPr algn="ctr"/>
            <a:endParaRPr lang="en-US" sz="3600" dirty="0"/>
          </a:p>
          <a:p>
            <a:pPr marL="714375"/>
            <a:r>
              <a:rPr lang="en-US" sz="3000" dirty="0"/>
              <a:t>Sustainable Transport Corridor G – </a:t>
            </a:r>
            <a:r>
              <a:rPr lang="en-US" sz="3000" dirty="0" err="1"/>
              <a:t>Togher</a:t>
            </a:r>
            <a:r>
              <a:rPr lang="en-US" sz="3000" dirty="0"/>
              <a:t> to City</a:t>
            </a:r>
          </a:p>
          <a:p>
            <a:pPr marL="714375"/>
            <a:r>
              <a:rPr lang="en-US" sz="3000" dirty="0"/>
              <a:t>Sustainable Transport Corridor H – Airport Road to City</a:t>
            </a:r>
          </a:p>
          <a:p>
            <a:pPr marL="714375"/>
            <a:r>
              <a:rPr lang="en-US" sz="3000" dirty="0"/>
              <a:t>Sustainable Transport Corridor K – Kinsale Road to Douglas </a:t>
            </a:r>
          </a:p>
        </p:txBody>
      </p:sp>
    </p:spTree>
    <p:extLst>
      <p:ext uri="{BB962C8B-B14F-4D97-AF65-F5344CB8AC3E}">
        <p14:creationId xmlns:p14="http://schemas.microsoft.com/office/powerpoint/2010/main" val="294764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K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A map of a city&#10;&#10;Description automatically generated">
            <a:extLst>
              <a:ext uri="{FF2B5EF4-FFF2-40B4-BE49-F238E27FC236}">
                <a16:creationId xmlns:a16="http://schemas.microsoft.com/office/drawing/2014/main" id="{11225694-1D36-5171-24B4-84936E3C5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637" y="1503209"/>
            <a:ext cx="7613040" cy="5060118"/>
          </a:xfrm>
          <a:prstGeom prst="rect">
            <a:avLst/>
          </a:prstGeom>
        </p:spPr>
      </p:pic>
    </p:spTree>
    <p:extLst>
      <p:ext uri="{BB962C8B-B14F-4D97-AF65-F5344CB8AC3E}">
        <p14:creationId xmlns:p14="http://schemas.microsoft.com/office/powerpoint/2010/main" val="1133395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3070866594"/>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b="1" dirty="0" err="1"/>
                        <a:t>BusConnects</a:t>
                      </a:r>
                      <a:r>
                        <a:rPr lang="en-GB" sz="2600" b="1" dirty="0"/>
                        <a:t> Cork Third Round of Public Consultation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red and white email&#10;&#10;Description automatically generated">
            <a:extLst>
              <a:ext uri="{FF2B5EF4-FFF2-40B4-BE49-F238E27FC236}">
                <a16:creationId xmlns:a16="http://schemas.microsoft.com/office/drawing/2014/main" id="{28C2C930-41B9-9984-B42A-DA50E90F5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221" y="1645765"/>
            <a:ext cx="7593512" cy="4365803"/>
          </a:xfrm>
          <a:prstGeom prst="rect">
            <a:avLst/>
          </a:prstGeom>
        </p:spPr>
      </p:pic>
    </p:spTree>
    <p:extLst>
      <p:ext uri="{BB962C8B-B14F-4D97-AF65-F5344CB8AC3E}">
        <p14:creationId xmlns:p14="http://schemas.microsoft.com/office/powerpoint/2010/main" val="1760122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263047022"/>
              </p:ext>
            </p:extLst>
          </p:nvPr>
        </p:nvGraphicFramePr>
        <p:xfrm>
          <a:off x="2826551" y="1996440"/>
          <a:ext cx="6794205" cy="307848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800" b="1" dirty="0"/>
                        <a:t>Deadline for Submissions Monday 18th December 2023</a:t>
                      </a:r>
                    </a:p>
                    <a:p>
                      <a:pPr algn="ctr"/>
                      <a:endParaRPr lang="en-GB" sz="2800" b="1" dirty="0"/>
                    </a:p>
                    <a:p>
                      <a:pPr algn="ctr"/>
                      <a:endParaRPr lang="en-GB" sz="2800" b="1" dirty="0"/>
                    </a:p>
                    <a:p>
                      <a:pPr algn="ctr"/>
                      <a:endParaRPr lang="en-GB" sz="2800" b="1" dirty="0"/>
                    </a:p>
                    <a:p>
                      <a:pPr algn="ctr"/>
                      <a:endParaRPr lang="en-GB" sz="2800" b="1" dirty="0"/>
                    </a:p>
                    <a:p>
                      <a:pPr algn="ctr"/>
                      <a:r>
                        <a:rPr lang="en-GB" sz="2800" b="1" dirty="0"/>
                        <a:t>www.busconnects.ie/cork</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spTree>
    <p:extLst>
      <p:ext uri="{BB962C8B-B14F-4D97-AF65-F5344CB8AC3E}">
        <p14:creationId xmlns:p14="http://schemas.microsoft.com/office/powerpoint/2010/main" val="116389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59862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2600" dirty="0">
                <a:solidFill>
                  <a:schemeClr val="dk1"/>
                </a:solidFill>
                <a:sym typeface="Arial"/>
              </a:rPr>
              <a:t>Independent Chairperson		Simon Nugent </a:t>
            </a:r>
            <a:endParaRPr lang="en-US" sz="2600" dirty="0"/>
          </a:p>
          <a:p>
            <a:pPr lvl="1">
              <a:lnSpc>
                <a:spcPct val="150000"/>
              </a:lnSpc>
              <a:buClr>
                <a:schemeClr val="dk1"/>
              </a:buClr>
              <a:buSzPts val="2800"/>
              <a:tabLst>
                <a:tab pos="2603500" algn="l"/>
              </a:tabLst>
            </a:pPr>
            <a:r>
              <a:rPr lang="en-US" sz="2600" dirty="0">
                <a:solidFill>
                  <a:schemeClr val="dk1"/>
                </a:solidFill>
                <a:sym typeface="Arial"/>
              </a:rPr>
              <a:t>NTA					Hugh Creegan, Deputy CEO</a:t>
            </a:r>
          </a:p>
          <a:p>
            <a:pPr lvl="1">
              <a:spcAft>
                <a:spcPts val="1800"/>
              </a:spcAft>
              <a:buClr>
                <a:schemeClr val="dk1"/>
              </a:buClr>
              <a:buSzPts val="2800"/>
              <a:tabLst>
                <a:tab pos="2603500" algn="l"/>
              </a:tabLst>
            </a:pPr>
            <a:r>
              <a:rPr lang="en-US" sz="2600" dirty="0">
                <a:solidFill>
                  <a:schemeClr val="dk1"/>
                </a:solidFill>
                <a:sym typeface="Arial"/>
              </a:rPr>
              <a:t>					Con Kehely, Head of 		 					</a:t>
            </a:r>
            <a:r>
              <a:rPr lang="en-US" sz="2600" dirty="0" err="1">
                <a:solidFill>
                  <a:schemeClr val="dk1"/>
                </a:solidFill>
                <a:sym typeface="Arial"/>
              </a:rPr>
              <a:t>BusConnects</a:t>
            </a:r>
            <a:r>
              <a:rPr lang="en-US" sz="2600" dirty="0">
                <a:solidFill>
                  <a:schemeClr val="dk1"/>
                </a:solidFill>
                <a:sym typeface="Arial"/>
              </a:rPr>
              <a:t> Regional Cities </a:t>
            </a:r>
          </a:p>
          <a:p>
            <a:pPr lvl="1">
              <a:spcAft>
                <a:spcPts val="1800"/>
              </a:spcAft>
              <a:buClr>
                <a:schemeClr val="dk1"/>
              </a:buClr>
              <a:buSzPts val="2800"/>
              <a:tabLst>
                <a:tab pos="2603500" algn="l"/>
              </a:tabLst>
            </a:pPr>
            <a:r>
              <a:rPr lang="en-US" sz="2600" dirty="0">
                <a:solidFill>
                  <a:schemeClr val="dk1"/>
                </a:solidFill>
                <a:sym typeface="Arial"/>
              </a:rPr>
              <a:t>         				 	Terry Brennan, Senior    							Communications Manager</a:t>
            </a:r>
          </a:p>
          <a:p>
            <a:pPr lvl="1">
              <a:spcAft>
                <a:spcPts val="1800"/>
              </a:spcAft>
              <a:buClr>
                <a:schemeClr val="dk1"/>
              </a:buClr>
              <a:buSzPts val="2800"/>
              <a:tabLst>
                <a:tab pos="2603500" algn="l"/>
              </a:tabLst>
            </a:pPr>
            <a:r>
              <a:rPr lang="en-US" sz="2600" dirty="0" err="1">
                <a:solidFill>
                  <a:schemeClr val="dk1"/>
                </a:solidFill>
                <a:sym typeface="Arial"/>
              </a:rPr>
              <a:t>Aecom</a:t>
            </a:r>
            <a:r>
              <a:rPr lang="en-US" sz="2600" dirty="0">
                <a:solidFill>
                  <a:schemeClr val="dk1"/>
                </a:solidFill>
                <a:sym typeface="Arial"/>
              </a:rPr>
              <a:t>                                                       Eoin O’Mahony, Regional Director </a:t>
            </a:r>
          </a:p>
          <a:p>
            <a:pPr lvl="1">
              <a:spcAft>
                <a:spcPts val="1800"/>
              </a:spcAft>
              <a:buClr>
                <a:schemeClr val="dk1"/>
              </a:buClr>
              <a:buSzPts val="2800"/>
              <a:tabLst>
                <a:tab pos="2603500" algn="l"/>
              </a:tabLst>
            </a:pPr>
            <a:r>
              <a:rPr lang="en-US" sz="2600" dirty="0">
                <a:solidFill>
                  <a:schemeClr val="dk1"/>
                </a:solidFill>
                <a:sym typeface="Arial"/>
              </a:rPr>
              <a:t>ROD  					Eoin </a:t>
            </a:r>
            <a:r>
              <a:rPr lang="en-US" sz="2600" dirty="0" err="1">
                <a:solidFill>
                  <a:schemeClr val="dk1"/>
                </a:solidFill>
                <a:sym typeface="Arial"/>
              </a:rPr>
              <a:t>O’Cathain</a:t>
            </a:r>
            <a:r>
              <a:rPr lang="en-US" sz="2600" dirty="0">
                <a:solidFill>
                  <a:schemeClr val="dk1"/>
                </a:solidFill>
                <a:sym typeface="Arial"/>
              </a:rPr>
              <a:t>, Director 					 </a:t>
            </a:r>
          </a:p>
        </p:txBody>
      </p:sp>
    </p:spTree>
    <p:extLst>
      <p:ext uri="{BB962C8B-B14F-4D97-AF65-F5344CB8AC3E}">
        <p14:creationId xmlns:p14="http://schemas.microsoft.com/office/powerpoint/2010/main" val="268113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pic>
        <p:nvPicPr>
          <p:cNvPr id="6" name="Picture 5" descr="A several banners with text and images&#10;&#10;Description automatically generated with medium confidence">
            <a:extLst>
              <a:ext uri="{FF2B5EF4-FFF2-40B4-BE49-F238E27FC236}">
                <a16:creationId xmlns:a16="http://schemas.microsoft.com/office/drawing/2014/main" id="{3690A85B-40A6-A801-C5FA-F78760C67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249" y="147484"/>
            <a:ext cx="9498253" cy="6710516"/>
          </a:xfrm>
          <a:prstGeom prst="rect">
            <a:avLst/>
          </a:prstGeom>
        </p:spPr>
      </p:pic>
    </p:spTree>
    <p:extLst>
      <p:ext uri="{BB962C8B-B14F-4D97-AF65-F5344CB8AC3E}">
        <p14:creationId xmlns:p14="http://schemas.microsoft.com/office/powerpoint/2010/main" val="977030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pic>
        <p:nvPicPr>
          <p:cNvPr id="12" name="Picture 11" descr="A map of a city&#10;&#10;Description automatically generated">
            <a:extLst>
              <a:ext uri="{FF2B5EF4-FFF2-40B4-BE49-F238E27FC236}">
                <a16:creationId xmlns:a16="http://schemas.microsoft.com/office/drawing/2014/main" id="{3F081D40-E24B-01BA-FCCF-4506B268C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480" y="765048"/>
            <a:ext cx="7559040" cy="5327904"/>
          </a:xfrm>
          <a:prstGeom prst="rect">
            <a:avLst/>
          </a:prstGeom>
        </p:spPr>
      </p:pic>
    </p:spTree>
    <p:extLst>
      <p:ext uri="{BB962C8B-B14F-4D97-AF65-F5344CB8AC3E}">
        <p14:creationId xmlns:p14="http://schemas.microsoft.com/office/powerpoint/2010/main" val="2372991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endParaRPr kumimoji="0" lang="en-US" sz="4800" b="1" i="0" u="none" strike="noStrike" kern="1200" cap="none" spc="0" normalizeH="0" noProof="0" dirty="0">
              <a:ln>
                <a:noFill/>
              </a:ln>
              <a:solidFill>
                <a:srgbClr val="007DC5"/>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STC G </a:t>
            </a:r>
            <a:r>
              <a:rPr lang="en-US" sz="4800" b="1" dirty="0" err="1">
                <a:solidFill>
                  <a:srgbClr val="007DC5"/>
                </a:solidFill>
                <a:latin typeface="Calibri" panose="020F0502020204030204"/>
                <a:sym typeface="Arial"/>
              </a:rPr>
              <a:t>Togher</a:t>
            </a:r>
            <a:r>
              <a:rPr lang="en-US" sz="4800" b="1" dirty="0">
                <a:solidFill>
                  <a:srgbClr val="007DC5"/>
                </a:solidFill>
                <a:latin typeface="Calibri" panose="020F0502020204030204"/>
                <a:sym typeface="Arial"/>
              </a:rPr>
              <a:t> to City:</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Key Changes from Preferred Route Published in March 2023 </a:t>
            </a:r>
            <a:endParaRPr lang="en-US" sz="3200" dirty="0">
              <a:solidFill>
                <a:schemeClr val="dk1"/>
              </a:solidFill>
              <a:sym typeface="Arial"/>
            </a:endParaRPr>
          </a:p>
        </p:txBody>
      </p:sp>
    </p:spTree>
    <p:extLst>
      <p:ext uri="{BB962C8B-B14F-4D97-AF65-F5344CB8AC3E}">
        <p14:creationId xmlns:p14="http://schemas.microsoft.com/office/powerpoint/2010/main" val="252880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7530" y="204860"/>
            <a:ext cx="9136940" cy="646331"/>
          </a:xfrm>
          <a:prstGeom prst="rect">
            <a:avLst/>
          </a:prstGeom>
          <a:noFill/>
        </p:spPr>
        <p:txBody>
          <a:bodyPr wrap="square" rtlCol="0">
            <a:spAutoFit/>
          </a:bodyPr>
          <a:lstStyle/>
          <a:p>
            <a:pPr defTabSz="914411">
              <a:defRPr/>
            </a:pPr>
            <a:r>
              <a:rPr lang="en-GB" sz="3600" dirty="0">
                <a:solidFill>
                  <a:prstClr val="black"/>
                </a:solidFill>
                <a:latin typeface="Calibri Light" panose="020F0302020204030204"/>
              </a:rPr>
              <a:t>Sustainable Transport Corridor G - Togher to City</a:t>
            </a:r>
            <a:endParaRPr lang="en-IE" sz="3600" dirty="0">
              <a:solidFill>
                <a:prstClr val="black"/>
              </a:solidFill>
              <a:latin typeface="Calibri Light" panose="020F0302020204030204"/>
            </a:endParaRPr>
          </a:p>
        </p:txBody>
      </p:sp>
      <p:sp>
        <p:nvSpPr>
          <p:cNvPr id="5" name="Rectangle 4"/>
          <p:cNvSpPr/>
          <p:nvPr/>
        </p:nvSpPr>
        <p:spPr>
          <a:xfrm>
            <a:off x="160968" y="948690"/>
            <a:ext cx="4352843" cy="3970318"/>
          </a:xfrm>
          <a:prstGeom prst="rect">
            <a:avLst/>
          </a:prstGeom>
        </p:spPr>
        <p:txBody>
          <a:bodyPr wrap="square">
            <a:spAutoFit/>
          </a:bodyPr>
          <a:lstStyle/>
          <a:p>
            <a:pPr lvl="0"/>
            <a:endParaRPr lang="en-GB" sz="1800" dirty="0">
              <a:effectLst/>
              <a:ea typeface="Times New Roman" panose="02020603050405020304" pitchFamily="18" charset="0"/>
              <a:cs typeface="Times New Roman" panose="02020603050405020304" pitchFamily="18" charset="0"/>
            </a:endParaRPr>
          </a:p>
          <a:p>
            <a:pPr lvl="0"/>
            <a:r>
              <a:rPr lang="en-GB" u="sng" dirty="0">
                <a:ea typeface="Times New Roman" panose="02020603050405020304" pitchFamily="18" charset="0"/>
                <a:cs typeface="Times New Roman" panose="02020603050405020304" pitchFamily="18" charset="0"/>
              </a:rPr>
              <a:t>Key Changes: </a:t>
            </a:r>
          </a:p>
          <a:p>
            <a:pPr lvl="0"/>
            <a:endParaRPr lang="en-GB" u="sng" dirty="0">
              <a:ea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a:t>The removal of parking on Noonan Road is no longer proposed. The inbound bus lane previously proposed has been omitted.</a:t>
            </a:r>
          </a:p>
          <a:p>
            <a:pPr lvl="0"/>
            <a:endParaRPr lang="en-GB" dirty="0"/>
          </a:p>
          <a:p>
            <a:pPr marL="285750" lvl="0" indent="-285750">
              <a:buFont typeface="Arial" panose="020B0604020202020204" pitchFamily="34" charset="0"/>
              <a:buChar char="•"/>
            </a:pPr>
            <a:r>
              <a:rPr lang="en-GB" dirty="0"/>
              <a:t>The section of inbound bus lane previously proposed on Sharman Crawford Street is no longer proposed.</a:t>
            </a:r>
          </a:p>
          <a:p>
            <a:pPr lvl="0"/>
            <a:r>
              <a:rPr lang="en-GB" dirty="0"/>
              <a:t> </a:t>
            </a:r>
          </a:p>
          <a:p>
            <a:pPr marL="285750" lvl="0" indent="-285750">
              <a:buFont typeface="Arial" panose="020B0604020202020204" pitchFamily="34" charset="0"/>
              <a:buChar char="•"/>
            </a:pPr>
            <a:r>
              <a:rPr lang="en-GB" dirty="0"/>
              <a:t>The bus gate previously proposed on Clarke’s Bridge is no longer proposed. </a:t>
            </a:r>
            <a:endParaRPr lang="en-IE" sz="1800" dirty="0">
              <a:effectLst/>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028324-E751-7077-75A0-B129564A2C49}"/>
              </a:ext>
            </a:extLst>
          </p:cNvPr>
          <p:cNvPicPr>
            <a:picLocks noChangeAspect="1"/>
          </p:cNvPicPr>
          <p:nvPr/>
        </p:nvPicPr>
        <p:blipFill>
          <a:blip r:embed="rId2"/>
          <a:stretch>
            <a:fillRect/>
          </a:stretch>
        </p:blipFill>
        <p:spPr>
          <a:xfrm>
            <a:off x="4417944" y="1047404"/>
            <a:ext cx="7774056" cy="4857804"/>
          </a:xfrm>
          <a:prstGeom prst="rect">
            <a:avLst/>
          </a:prstGeom>
        </p:spPr>
      </p:pic>
    </p:spTree>
    <p:extLst>
      <p:ext uri="{BB962C8B-B14F-4D97-AF65-F5344CB8AC3E}">
        <p14:creationId xmlns:p14="http://schemas.microsoft.com/office/powerpoint/2010/main" val="258849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3172991297"/>
              </p:ext>
            </p:extLst>
          </p:nvPr>
        </p:nvGraphicFramePr>
        <p:xfrm>
          <a:off x="2860158" y="648586"/>
          <a:ext cx="6794205" cy="883920"/>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STC G Preferred Route Option (PRO) November 2023</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A map of a city&#10;&#10;Description automatically generated">
            <a:extLst>
              <a:ext uri="{FF2B5EF4-FFF2-40B4-BE49-F238E27FC236}">
                <a16:creationId xmlns:a16="http://schemas.microsoft.com/office/drawing/2014/main" id="{C945FECE-B9D8-9B3A-E7D6-877113E20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904" y="1551699"/>
            <a:ext cx="7806733" cy="5296685"/>
          </a:xfrm>
          <a:prstGeom prst="rect">
            <a:avLst/>
          </a:prstGeom>
        </p:spPr>
      </p:pic>
    </p:spTree>
    <p:extLst>
      <p:ext uri="{BB962C8B-B14F-4D97-AF65-F5344CB8AC3E}">
        <p14:creationId xmlns:p14="http://schemas.microsoft.com/office/powerpoint/2010/main" val="33810047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1812</TotalTime>
  <Words>780</Words>
  <Application>Microsoft Office PowerPoint</Application>
  <PresentationFormat>Widescreen</PresentationFormat>
  <Paragraphs>110</Paragraphs>
  <Slides>22</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22</vt:i4>
      </vt:variant>
    </vt:vector>
  </HeadingPairs>
  <TitlesOfParts>
    <vt:vector size="28" baseType="lpstr">
      <vt:lpstr>Arial</vt:lpstr>
      <vt:lpstr>Calibri</vt:lpstr>
      <vt:lpstr>Calibri Light</vt:lpstr>
      <vt:lpstr>1_Office Theme</vt:lpstr>
      <vt:lpstr>2_Office Theme</vt:lpstr>
      <vt:lpstr>Office Theme</vt:lpstr>
      <vt:lpstr>PowerPoint Presentation</vt:lpstr>
      <vt:lpstr>            </vt:lpstr>
      <vt:lpstr>            </vt:lpstr>
      <vt:lpstr>            </vt:lpstr>
      <vt:lpstr>            </vt:lpstr>
      <vt:lpstr>            </vt:lpstr>
      <vt:lpstr>            </vt:lpstr>
      <vt:lpstr>PowerPoint Presentation</vt:lpstr>
      <vt:lpstr>            </vt:lpstr>
      <vt:lpstr>            </vt:lpstr>
      <vt:lpstr>            </vt:lpstr>
      <vt:lpstr>            </vt:lpstr>
      <vt:lpstr>PowerPoint Presentation</vt:lpstr>
      <vt:lpstr>            </vt:lpstr>
      <vt:lpstr>            </vt:lpstr>
      <vt:lpstr>            </vt:lpstr>
      <vt:lpstr>            </vt:lpstr>
      <vt:lpstr>Sustainable Transport Corridor  K - Kinsale Road to Douglas</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Brennan</dc:creator>
  <cp:lastModifiedBy>Terry Brennan</cp:lastModifiedBy>
  <cp:revision>25</cp:revision>
  <dcterms:created xsi:type="dcterms:W3CDTF">2023-11-27T07:15:51Z</dcterms:created>
  <dcterms:modified xsi:type="dcterms:W3CDTF">2023-12-20T16:02:38Z</dcterms:modified>
</cp:coreProperties>
</file>