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44" r:id="rId3"/>
  </p:sldMasterIdLst>
  <p:notesMasterIdLst>
    <p:notesMasterId r:id="rId23"/>
  </p:notesMasterIdLst>
  <p:sldIdLst>
    <p:sldId id="257" r:id="rId4"/>
    <p:sldId id="258" r:id="rId5"/>
    <p:sldId id="259" r:id="rId6"/>
    <p:sldId id="260" r:id="rId7"/>
    <p:sldId id="262" r:id="rId8"/>
    <p:sldId id="283" r:id="rId9"/>
    <p:sldId id="281" r:id="rId10"/>
    <p:sldId id="290" r:id="rId11"/>
    <p:sldId id="291" r:id="rId12"/>
    <p:sldId id="268" r:id="rId13"/>
    <p:sldId id="293" r:id="rId14"/>
    <p:sldId id="294" r:id="rId15"/>
    <p:sldId id="295" r:id="rId16"/>
    <p:sldId id="286" r:id="rId17"/>
    <p:sldId id="292" r:id="rId18"/>
    <p:sldId id="264" r:id="rId19"/>
    <p:sldId id="266" r:id="rId20"/>
    <p:sldId id="288" r:id="rId21"/>
    <p:sldId id="28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355F2-1743-4B21-B309-D4C8E9978E07}" type="datetimeFigureOut">
              <a:rPr lang="en-GB" smtClean="0"/>
              <a:t>20/12/2023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A35C5-2A0B-4321-B87F-3C8FB80B6D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60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326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09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002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376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927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96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717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8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56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990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610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548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33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811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421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7BAD-85BA-4E07-ACD6-CD672DD837D9}" type="datetimeFigureOut">
              <a:rPr lang="en-IE" smtClean="0"/>
              <a:t>20/12/2023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275-55F8-4010-9771-D6160AE28C1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265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7BAD-85BA-4E07-ACD6-CD672DD837D9}" type="datetimeFigureOut">
              <a:rPr lang="en-IE" smtClean="0"/>
              <a:t>20/12/2023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275-55F8-4010-9771-D6160AE28C1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374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3BD15-C010-49B8-A36D-D4AE60575CE6}" type="datetimeFigureOut">
              <a:rPr lang="en-IE" smtClean="0"/>
              <a:t>20/12/2023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70CC2-54F1-4DC0-9CE0-163EF6C454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16068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ADF24E-8985-4A5E-B90C-2A06BDEED865}" type="datetimeFigureOut">
              <a:rPr lang="en-IE" smtClean="0"/>
              <a:t>20/12/2023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236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41896-E4B0-4F78-8FC1-AD7222919F2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760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57BAD-85BA-4E07-ACD6-CD672DD837D9}" type="datetimeFigureOut">
              <a:rPr lang="en-IE" smtClean="0"/>
              <a:t>20/12/2023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1275-55F8-4010-9771-D6160AE28C1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783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3BD15-C010-49B8-A36D-D4AE60575CE6}" type="datetimeFigureOut">
              <a:rPr lang="en-IE" smtClean="0"/>
              <a:t>20/12/2023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70CC2-54F1-4DC0-9CE0-163EF6C454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94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5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97C16E-A2B0-ED85-0F59-A139D1499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320" y="4936738"/>
            <a:ext cx="1504950" cy="41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950" y="1901631"/>
            <a:ext cx="849933" cy="2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65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616078"/>
              </p:ext>
            </p:extLst>
          </p:nvPr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I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01EB9145-8D9C-5473-0DFD-991C351F1D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0" y="1701487"/>
            <a:ext cx="6190788" cy="4233160"/>
          </a:xfrm>
          <a:prstGeom prst="rect">
            <a:avLst/>
          </a:prstGeom>
        </p:spPr>
      </p:pic>
      <p:pic>
        <p:nvPicPr>
          <p:cNvPr id="10" name="Picture 9" descr="A map of a road junction&#10;&#10;Description automatically generated">
            <a:extLst>
              <a:ext uri="{FF2B5EF4-FFF2-40B4-BE49-F238E27FC236}">
                <a16:creationId xmlns:a16="http://schemas.microsoft.com/office/drawing/2014/main" id="{EFD0AD9B-B472-CA4C-01F1-1485B01D83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179" y="2519532"/>
            <a:ext cx="6289485" cy="4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04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I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A map of a neighborhood&#10;&#10;Description automatically generated">
            <a:extLst>
              <a:ext uri="{FF2B5EF4-FFF2-40B4-BE49-F238E27FC236}">
                <a16:creationId xmlns:a16="http://schemas.microsoft.com/office/drawing/2014/main" id="{555BD0A5-B4B3-0651-E5D1-6112382E53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5189"/>
            <a:ext cx="6137654" cy="3950868"/>
          </a:xfrm>
          <a:prstGeom prst="rect">
            <a:avLst/>
          </a:prstGeom>
        </p:spPr>
      </p:pic>
      <p:pic>
        <p:nvPicPr>
          <p:cNvPr id="12" name="Picture 11" descr="A map of a neighborhood&#10;&#10;Description automatically generated">
            <a:extLst>
              <a:ext uri="{FF2B5EF4-FFF2-40B4-BE49-F238E27FC236}">
                <a16:creationId xmlns:a16="http://schemas.microsoft.com/office/drawing/2014/main" id="{A656E30E-4B48-3283-1E06-F0CA0BBCBE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223" y="2563368"/>
            <a:ext cx="6055026" cy="390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45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I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69C92CD9-A2BC-528F-C57B-4C09C47D3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63" y="1610914"/>
            <a:ext cx="7581274" cy="509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87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I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A map of a road&#10;&#10;Description automatically generated">
            <a:extLst>
              <a:ext uri="{FF2B5EF4-FFF2-40B4-BE49-F238E27FC236}">
                <a16:creationId xmlns:a16="http://schemas.microsoft.com/office/drawing/2014/main" id="{7171CCFF-9B98-120B-4756-2A60B9C5B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42" y="1517646"/>
            <a:ext cx="7883424" cy="520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17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2844" y="1270660"/>
            <a:ext cx="1087057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007D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DC5"/>
                </a:solidFill>
                <a:latin typeface="Calibri" panose="020F0502020204030204"/>
                <a:sym typeface="Arial"/>
              </a:rPr>
              <a:t>STC J Mahon to City: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DC5"/>
                </a:solidFill>
                <a:latin typeface="Calibri" panose="020F0502020204030204"/>
                <a:sym typeface="Arial"/>
              </a:rPr>
              <a:t>Key Changes from Preferred Route Published in March 2023 </a:t>
            </a:r>
            <a:endParaRPr lang="en-US" sz="3200" dirty="0">
              <a:solidFill>
                <a:schemeClr val="dk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7151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E43BD1-30D6-4F11-BAB5-A0293127235F}"/>
              </a:ext>
            </a:extLst>
          </p:cNvPr>
          <p:cNvSpPr txBox="1">
            <a:spLocks/>
          </p:cNvSpPr>
          <p:nvPr/>
        </p:nvSpPr>
        <p:spPr>
          <a:xfrm>
            <a:off x="3647678" y="499513"/>
            <a:ext cx="9144000" cy="7746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11">
              <a:defRPr/>
            </a:pPr>
            <a:r>
              <a:rPr lang="en-GB" sz="3600" dirty="0">
                <a:solidFill>
                  <a:prstClr val="black"/>
                </a:solidFill>
                <a:latin typeface="Calibri Light" panose="020F0302020204030204"/>
              </a:rPr>
              <a:t>STC J - Mahon to City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952259"/>
            <a:ext cx="5067658" cy="1857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n-GB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Changes: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Junction upgrade at Churchyard Lane and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Boreenmanna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Road and additional parking proposed at this location</a:t>
            </a: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Pedestrian / cycle link to Mahon Point SC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76632E-BF47-EB96-5799-969A986FD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658" y="1062810"/>
            <a:ext cx="7001376" cy="439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61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212020"/>
              </p:ext>
            </p:extLst>
          </p:nvPr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J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A map of a highway&#10;&#10;Description automatically generated">
            <a:extLst>
              <a:ext uri="{FF2B5EF4-FFF2-40B4-BE49-F238E27FC236}">
                <a16:creationId xmlns:a16="http://schemas.microsoft.com/office/drawing/2014/main" id="{5C86B657-EBC6-5811-2179-EF19DBFEB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688" y="1638116"/>
            <a:ext cx="7651143" cy="50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248978"/>
              </p:ext>
            </p:extLst>
          </p:nvPr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STC J Preferred Route Option (PRO) November 2023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A map of a highway&#10;&#10;Description automatically generated">
            <a:extLst>
              <a:ext uri="{FF2B5EF4-FFF2-40B4-BE49-F238E27FC236}">
                <a16:creationId xmlns:a16="http://schemas.microsoft.com/office/drawing/2014/main" id="{AD2E5682-FC7C-52C0-658D-F6E22AC73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22" y="1638116"/>
            <a:ext cx="7582557" cy="50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86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866594"/>
              </p:ext>
            </p:extLst>
          </p:nvPr>
        </p:nvGraphicFramePr>
        <p:xfrm>
          <a:off x="2860158" y="648586"/>
          <a:ext cx="6794205" cy="88392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b="1" dirty="0" err="1"/>
                        <a:t>BusConnects</a:t>
                      </a:r>
                      <a:r>
                        <a:rPr lang="en-GB" sz="2600" b="1" dirty="0"/>
                        <a:t> Cork Third Round of Public Consultation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A red and white email&#10;&#10;Description automatically generated">
            <a:extLst>
              <a:ext uri="{FF2B5EF4-FFF2-40B4-BE49-F238E27FC236}">
                <a16:creationId xmlns:a16="http://schemas.microsoft.com/office/drawing/2014/main" id="{28C2C930-41B9-9984-B42A-DA50E90F5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21" y="1645765"/>
            <a:ext cx="7593512" cy="436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22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047022"/>
              </p:ext>
            </p:extLst>
          </p:nvPr>
        </p:nvGraphicFramePr>
        <p:xfrm>
          <a:off x="2826551" y="1996440"/>
          <a:ext cx="6794205" cy="3078480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/>
                        <a:t>Deadline for Submissions Monday 18th December 2023</a:t>
                      </a:r>
                    </a:p>
                    <a:p>
                      <a:pPr algn="ctr"/>
                      <a:endParaRPr lang="en-GB" sz="2800" b="1" dirty="0"/>
                    </a:p>
                    <a:p>
                      <a:pPr algn="ctr"/>
                      <a:endParaRPr lang="en-GB" sz="2800" b="1" dirty="0"/>
                    </a:p>
                    <a:p>
                      <a:pPr algn="ctr"/>
                      <a:endParaRPr lang="en-GB" sz="2800" b="1" dirty="0"/>
                    </a:p>
                    <a:p>
                      <a:pPr algn="ctr"/>
                      <a:endParaRPr lang="en-GB" sz="2800" b="1" dirty="0"/>
                    </a:p>
                    <a:p>
                      <a:pPr algn="ctr"/>
                      <a:r>
                        <a:rPr lang="en-GB" sz="2800" b="1" dirty="0"/>
                        <a:t>www.busconnects.ie/cork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3898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-9616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8113" y="628587"/>
            <a:ext cx="103584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DC5"/>
                </a:solidFill>
              </a:rPr>
              <a:t>BusConnects Cork </a:t>
            </a:r>
          </a:p>
          <a:p>
            <a:pPr algn="ctr"/>
            <a:r>
              <a:rPr lang="en-US" sz="4800" b="1" dirty="0">
                <a:solidFill>
                  <a:srgbClr val="007DC5"/>
                </a:solidFill>
              </a:rPr>
              <a:t>Sustainable Transport Corridors </a:t>
            </a:r>
          </a:p>
          <a:p>
            <a:pPr algn="ctr"/>
            <a:r>
              <a:rPr lang="en-US" sz="4800" b="1" dirty="0">
                <a:solidFill>
                  <a:srgbClr val="007DC5"/>
                </a:solidFill>
              </a:rPr>
              <a:t>Third Public Consultation </a:t>
            </a:r>
          </a:p>
          <a:p>
            <a:pPr algn="ctr"/>
            <a:endParaRPr lang="en-US" sz="4800" b="1" dirty="0">
              <a:solidFill>
                <a:srgbClr val="007DC5"/>
              </a:solidFill>
            </a:endParaRPr>
          </a:p>
          <a:p>
            <a:pPr algn="ctr"/>
            <a:r>
              <a:rPr lang="en-US" sz="3600" b="1" dirty="0"/>
              <a:t>Community Forum – Wednesday 29</a:t>
            </a:r>
            <a:r>
              <a:rPr lang="en-US" sz="3600" b="1" baseline="30000" dirty="0"/>
              <a:t>th</a:t>
            </a:r>
            <a:r>
              <a:rPr lang="en-US" sz="3600" b="1" dirty="0"/>
              <a:t> Nov 2023</a:t>
            </a:r>
          </a:p>
          <a:p>
            <a:pPr algn="ctr"/>
            <a:endParaRPr lang="en-US" sz="3600" dirty="0"/>
          </a:p>
          <a:p>
            <a:pPr marL="714375"/>
            <a:r>
              <a:rPr lang="en-US" sz="3000" dirty="0"/>
              <a:t>Sustainable Transport Corridor I – Maryborough Hill to City</a:t>
            </a:r>
          </a:p>
          <a:p>
            <a:pPr marL="714375"/>
            <a:r>
              <a:rPr lang="en-US" sz="3000" dirty="0"/>
              <a:t>Sustainable Transport Corridor J – Mahon to City</a:t>
            </a:r>
          </a:p>
        </p:txBody>
      </p:sp>
    </p:spTree>
    <p:extLst>
      <p:ext uri="{BB962C8B-B14F-4D97-AF65-F5344CB8AC3E}">
        <p14:creationId xmlns:p14="http://schemas.microsoft.com/office/powerpoint/2010/main" val="2947640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6036" y="628587"/>
            <a:ext cx="1087057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Introductions</a:t>
            </a: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lvl="1">
              <a:lnSpc>
                <a:spcPct val="150000"/>
              </a:lnSpc>
              <a:spcAft>
                <a:spcPts val="1800"/>
              </a:spcAft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2600" dirty="0">
                <a:solidFill>
                  <a:schemeClr val="dk1"/>
                </a:solidFill>
                <a:sym typeface="Arial"/>
              </a:rPr>
              <a:t>Independent Chairperson		Simon Nugent </a:t>
            </a:r>
            <a:endParaRPr lang="en-US" sz="2600" dirty="0"/>
          </a:p>
          <a:p>
            <a:pPr lvl="1">
              <a:lnSpc>
                <a:spcPct val="150000"/>
              </a:lnSpc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2600" dirty="0">
                <a:solidFill>
                  <a:schemeClr val="dk1"/>
                </a:solidFill>
                <a:sym typeface="Arial"/>
              </a:rPr>
              <a:t>NTA					Hugh Creegan, Deputy CEO</a:t>
            </a:r>
          </a:p>
          <a:p>
            <a:pPr lvl="1">
              <a:spcAft>
                <a:spcPts val="1800"/>
              </a:spcAft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2600" dirty="0">
                <a:solidFill>
                  <a:schemeClr val="dk1"/>
                </a:solidFill>
                <a:sym typeface="Arial"/>
              </a:rPr>
              <a:t>					Con Kehely, Head of 		 					</a:t>
            </a:r>
            <a:r>
              <a:rPr lang="en-US" sz="2600" dirty="0" err="1">
                <a:solidFill>
                  <a:schemeClr val="dk1"/>
                </a:solidFill>
                <a:sym typeface="Arial"/>
              </a:rPr>
              <a:t>BusConnects</a:t>
            </a:r>
            <a:r>
              <a:rPr lang="en-US" sz="2600" dirty="0">
                <a:solidFill>
                  <a:schemeClr val="dk1"/>
                </a:solidFill>
                <a:sym typeface="Arial"/>
              </a:rPr>
              <a:t> Regional Cities </a:t>
            </a:r>
          </a:p>
          <a:p>
            <a:pPr lvl="1">
              <a:spcAft>
                <a:spcPts val="1800"/>
              </a:spcAft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2600" dirty="0">
                <a:solidFill>
                  <a:schemeClr val="dk1"/>
                </a:solidFill>
                <a:sym typeface="Arial"/>
              </a:rPr>
              <a:t>         				 	Terry Brennan, Senior    							Communications Manager</a:t>
            </a:r>
          </a:p>
          <a:p>
            <a:pPr lvl="1">
              <a:spcAft>
                <a:spcPts val="1800"/>
              </a:spcAft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2600" dirty="0" err="1">
                <a:solidFill>
                  <a:schemeClr val="dk1"/>
                </a:solidFill>
                <a:sym typeface="Arial"/>
              </a:rPr>
              <a:t>Aecom</a:t>
            </a:r>
            <a:r>
              <a:rPr lang="en-US" sz="2600" dirty="0">
                <a:solidFill>
                  <a:schemeClr val="dk1"/>
                </a:solidFill>
                <a:sym typeface="Arial"/>
              </a:rPr>
              <a:t>  					 Eoin O’Mahony</a:t>
            </a:r>
          </a:p>
        </p:txBody>
      </p:sp>
    </p:spTree>
    <p:extLst>
      <p:ext uri="{BB962C8B-B14F-4D97-AF65-F5344CB8AC3E}">
        <p14:creationId xmlns:p14="http://schemas.microsoft.com/office/powerpoint/2010/main" val="2681136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8667" y="446755"/>
            <a:ext cx="12191998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Running of Meeting</a:t>
            </a: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We will endeavor to finish the meeting on time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Please turn mobile phones to silent or off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Chairperson will call on contributors in turn 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State your name and the name of the group you represent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To allow maximum participation, please keep contributions short  </a:t>
            </a:r>
          </a:p>
          <a:p>
            <a:pPr lvl="1">
              <a:buClr>
                <a:schemeClr val="dk1"/>
              </a:buClr>
              <a:buSzPts val="2800"/>
              <a:tabLst>
                <a:tab pos="2603500" algn="l"/>
              </a:tabLst>
            </a:pP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marL="742950" lvl="1" indent="-285750"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755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several banners with text and images&#10;&#10;Description automatically generated with medium confidence">
            <a:extLst>
              <a:ext uri="{FF2B5EF4-FFF2-40B4-BE49-F238E27FC236}">
                <a16:creationId xmlns:a16="http://schemas.microsoft.com/office/drawing/2014/main" id="{3690A85B-40A6-A801-C5FA-F78760C67C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49" y="147484"/>
            <a:ext cx="9498253" cy="671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30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 descr="A map of a city&#10;&#10;Description automatically generated">
            <a:extLst>
              <a:ext uri="{FF2B5EF4-FFF2-40B4-BE49-F238E27FC236}">
                <a16:creationId xmlns:a16="http://schemas.microsoft.com/office/drawing/2014/main" id="{3F081D40-E24B-01BA-FCCF-4506B268C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0" y="765048"/>
            <a:ext cx="7559040" cy="53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91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2844" y="1270660"/>
            <a:ext cx="1087057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007D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DC5"/>
                </a:solidFill>
                <a:latin typeface="Calibri" panose="020F0502020204030204"/>
                <a:sym typeface="Arial"/>
              </a:rPr>
              <a:t>STC I Maryborough Hill to City: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DC5"/>
                </a:solidFill>
                <a:latin typeface="Calibri" panose="020F0502020204030204"/>
                <a:sym typeface="Arial"/>
              </a:rPr>
              <a:t>Key Changes from Preferred Route Published in March 2023 </a:t>
            </a:r>
            <a:endParaRPr lang="en-US" sz="3200" dirty="0">
              <a:solidFill>
                <a:schemeClr val="dk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800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E43BD1-30D6-4F11-BAB5-A0293127235F}"/>
              </a:ext>
            </a:extLst>
          </p:cNvPr>
          <p:cNvSpPr txBox="1">
            <a:spLocks/>
          </p:cNvSpPr>
          <p:nvPr/>
        </p:nvSpPr>
        <p:spPr>
          <a:xfrm>
            <a:off x="3140783" y="360365"/>
            <a:ext cx="9144000" cy="7746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11">
              <a:defRPr/>
            </a:pPr>
            <a:r>
              <a:rPr lang="en-GB" sz="3600" dirty="0">
                <a:solidFill>
                  <a:prstClr val="black"/>
                </a:solidFill>
                <a:latin typeface="Calibri Light" panose="020F0302020204030204"/>
              </a:rPr>
              <a:t>STC I – </a:t>
            </a:r>
            <a:r>
              <a:rPr lang="en-GB" sz="3600" dirty="0" err="1">
                <a:solidFill>
                  <a:prstClr val="black"/>
                </a:solidFill>
                <a:latin typeface="Calibri Light" panose="020F0302020204030204"/>
              </a:rPr>
              <a:t>Maryborough</a:t>
            </a:r>
            <a:r>
              <a:rPr lang="en-GB" sz="3600" dirty="0">
                <a:solidFill>
                  <a:prstClr val="black"/>
                </a:solidFill>
                <a:latin typeface="Calibri Light" panose="020F0302020204030204"/>
              </a:rPr>
              <a:t> Hill to City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38403"/>
            <a:ext cx="5178829" cy="5413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Changes:</a:t>
            </a:r>
          </a:p>
          <a:p>
            <a:pPr lvl="0" algn="just">
              <a:lnSpc>
                <a:spcPct val="107000"/>
              </a:lnSpc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dirty="0"/>
              <a:t>Two-way traffic is proposed to be maintained on High Street. </a:t>
            </a: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dirty="0" err="1"/>
              <a:t>Capwell</a:t>
            </a:r>
            <a:r>
              <a:rPr lang="en-GB" dirty="0"/>
              <a:t> Road is proposed to remain open to traffic in both directions. </a:t>
            </a: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dirty="0"/>
              <a:t>The bus gate at the Well Road junction has been relocated to the west of the Rosebank junction. Between the bus gates the existing road arrangement is to remain. A 30km/h speed limit is to be introduced. 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land take proposed between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Rhodaville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Estate and St. Finbarr’s Hospital. </a:t>
            </a:r>
            <a:endParaRPr lang="en-GB" dirty="0"/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dirty="0"/>
              <a:t>The outbound bus lane between Well Road and Douglas Relief Road is no longer proposed. The inbound bus lane has been extended to allow clear passage for inbound buses.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ADF8A-C7A8-97F4-DE5A-93EB01CD2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882" y="1655679"/>
            <a:ext cx="6935847" cy="434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1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E43BD1-30D6-4F11-BAB5-A0293127235F}"/>
              </a:ext>
            </a:extLst>
          </p:cNvPr>
          <p:cNvSpPr txBox="1">
            <a:spLocks/>
          </p:cNvSpPr>
          <p:nvPr/>
        </p:nvSpPr>
        <p:spPr>
          <a:xfrm>
            <a:off x="3140783" y="360365"/>
            <a:ext cx="9144000" cy="7746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11">
              <a:defRPr/>
            </a:pPr>
            <a:r>
              <a:rPr lang="en-GB" sz="3600" dirty="0">
                <a:solidFill>
                  <a:prstClr val="black"/>
                </a:solidFill>
                <a:latin typeface="Calibri Light" panose="020F0302020204030204"/>
              </a:rPr>
              <a:t>STC I – </a:t>
            </a:r>
            <a:r>
              <a:rPr lang="en-GB" sz="3600" dirty="0" err="1">
                <a:solidFill>
                  <a:prstClr val="black"/>
                </a:solidFill>
                <a:latin typeface="Calibri Light" panose="020F0302020204030204"/>
              </a:rPr>
              <a:t>Maryborough</a:t>
            </a:r>
            <a:r>
              <a:rPr lang="en-GB" sz="3600" dirty="0">
                <a:solidFill>
                  <a:prstClr val="black"/>
                </a:solidFill>
                <a:latin typeface="Calibri Light" panose="020F0302020204030204"/>
              </a:rPr>
              <a:t> Hill to City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314863"/>
            <a:ext cx="5178829" cy="3931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</a:pP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Changes: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 gate on Church Street removed and replaced with turning restriction at East Douglas St. junction.</a:t>
            </a: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dirty="0"/>
              <a:t>Two-way traffic on Old </a:t>
            </a:r>
            <a:r>
              <a:rPr lang="en-GB" dirty="0" err="1"/>
              <a:t>Carrigaline</a:t>
            </a:r>
            <a:r>
              <a:rPr lang="en-GB" dirty="0"/>
              <a:t> Road is no longer proposed and the existing one-way traffic arrangement has been retained.</a:t>
            </a: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dirty="0"/>
              <a:t>The taxi rank on Old </a:t>
            </a:r>
            <a:r>
              <a:rPr lang="en-GB" dirty="0" err="1"/>
              <a:t>Carrigaline</a:t>
            </a:r>
            <a:r>
              <a:rPr lang="en-GB" dirty="0"/>
              <a:t> Road is proposed to be evening/night-time only and will revert to parking during daytime hours.</a:t>
            </a:r>
          </a:p>
          <a:p>
            <a:pPr marL="285750" lvl="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dirty="0"/>
              <a:t>On Maryborough Hill an inbound bus lane is no longer proposed between Lime Trees Road and the Paddocks..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ADF8A-C7A8-97F4-DE5A-93EB01CD2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829" y="1672383"/>
            <a:ext cx="6935847" cy="434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2947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697</Words>
  <Application>Microsoft Office PowerPoint</Application>
  <PresentationFormat>Widescreen</PresentationFormat>
  <Paragraphs>90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1_Office Theme</vt:lpstr>
      <vt:lpstr>2_Office Theme</vt:lpstr>
      <vt:lpstr>Office Theme</vt:lpstr>
      <vt:lpstr>PowerPoint Presentation</vt:lpstr>
      <vt:lpstr>            </vt:lpstr>
      <vt:lpstr>            </vt:lpstr>
      <vt:lpstr>            </vt:lpstr>
      <vt:lpstr>            </vt:lpstr>
      <vt:lpstr>            </vt:lpstr>
      <vt:lpstr>            </vt:lpstr>
      <vt:lpstr>PowerPoint Presentation</vt:lpstr>
      <vt:lpstr>PowerPoint Presentation</vt:lpstr>
      <vt:lpstr>            </vt:lpstr>
      <vt:lpstr>            </vt:lpstr>
      <vt:lpstr>            </vt:lpstr>
      <vt:lpstr>            </vt:lpstr>
      <vt:lpstr>            </vt:lpstr>
      <vt:lpstr>PowerPoint Presentation</vt:lpstr>
      <vt:lpstr>            </vt:lpstr>
      <vt:lpstr>            </vt:lpstr>
      <vt:lpstr>            </vt:lpstr>
      <vt:lpstr>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 Brennan</dc:creator>
  <cp:lastModifiedBy>Terry Brennan</cp:lastModifiedBy>
  <cp:revision>18</cp:revision>
  <dcterms:created xsi:type="dcterms:W3CDTF">2023-11-27T07:15:51Z</dcterms:created>
  <dcterms:modified xsi:type="dcterms:W3CDTF">2023-12-20T15:55:42Z</dcterms:modified>
</cp:coreProperties>
</file>