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</p:sldMasterIdLst>
  <p:notesMasterIdLst>
    <p:notesMasterId r:id="rId33"/>
  </p:notesMasterIdLst>
  <p:sldIdLst>
    <p:sldId id="451" r:id="rId5"/>
    <p:sldId id="452" r:id="rId6"/>
    <p:sldId id="453" r:id="rId7"/>
    <p:sldId id="454" r:id="rId8"/>
    <p:sldId id="455" r:id="rId9"/>
    <p:sldId id="456" r:id="rId10"/>
    <p:sldId id="491" r:id="rId11"/>
    <p:sldId id="470" r:id="rId12"/>
    <p:sldId id="414" r:id="rId13"/>
    <p:sldId id="460" r:id="rId14"/>
    <p:sldId id="486" r:id="rId15"/>
    <p:sldId id="469" r:id="rId16"/>
    <p:sldId id="488" r:id="rId17"/>
    <p:sldId id="464" r:id="rId18"/>
    <p:sldId id="471" r:id="rId19"/>
    <p:sldId id="472" r:id="rId20"/>
    <p:sldId id="473" r:id="rId21"/>
    <p:sldId id="492" r:id="rId22"/>
    <p:sldId id="489" r:id="rId23"/>
    <p:sldId id="477" r:id="rId24"/>
    <p:sldId id="478" r:id="rId25"/>
    <p:sldId id="481" r:id="rId26"/>
    <p:sldId id="483" r:id="rId27"/>
    <p:sldId id="479" r:id="rId28"/>
    <p:sldId id="480" r:id="rId29"/>
    <p:sldId id="449" r:id="rId30"/>
    <p:sldId id="490" r:id="rId31"/>
    <p:sldId id="45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2C8F9-8F9B-4EA3-96DF-C93D9BFEA828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8529E-F8AF-408C-95DF-23B13FAB6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3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32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79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798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43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914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913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397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72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078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563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71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89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719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414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967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21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82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6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95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46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04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11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5F285-FFFD-4908-8911-88F63B84F94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99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E827-6A6D-077E-B78B-8F96542F9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CC3CD-CC79-1781-519B-689081C32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C7D47-C37D-DC2B-14C5-6041E2CB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8ADEE-826D-849B-0CC1-4142356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A5CE1-7732-9315-C948-2A875214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9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18CD-E9F5-4236-5FDF-BC9E80CF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4C009-DDC2-6CAD-7BEB-59AAF446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22872-CC49-4FE1-BD7C-98051AA2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87D45-1AE9-6DA4-D891-9C78A68E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B683E-ED87-71A5-E327-C3DE00A6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3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F1E710-1DD0-6500-BE1A-182CC40B6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23AD8-AEC9-A0C2-3722-8A5539BD7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95F43-D903-9893-5894-A3438C71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D23FE-A8BE-79C3-9D3F-45F67BE4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E9E3-CDA3-3A08-F806-A7196BA0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56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7BAD-85BA-4E07-ACD6-CD672DD837D9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1275-55F8-4010-9771-D6160AE28C1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265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7BAD-85BA-4E07-ACD6-CD672DD837D9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81275-55F8-4010-9771-D6160AE28C1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37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BD15-C010-49B8-A36D-D4AE60575CE6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CC2-54F1-4DC0-9CE0-163EF6C454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6068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ADF24E-8985-4A5E-B90C-2A06BDEED865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23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41896-E4B0-4F78-8FC1-AD7222919F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76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B428-87C4-E142-E44C-BF1054F4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DC2E-5C88-53D6-6C54-7E7ED135E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BF1E6-DFF0-AD71-9D24-49C76999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94F2B-DDBD-0B75-CCA8-625E41BB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0A152-A993-8673-4DEB-9FC311AD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0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E486-DD09-0E37-2F2D-09ABD8774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32122-8BF3-DA19-08D5-5FCC1B979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3F533-5A7B-87AE-52D5-4FFB59EE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84198-8FA5-59B1-80DE-B956B8D6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5AE95-59F3-E5EF-D959-682DD84E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2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6A2B1-F492-8AD1-F52B-B0098896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A0788-15E0-EADA-90F3-72ED0142A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48570-A3A5-EF61-BABA-8571D507B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43507-EE75-EA46-DE9A-59117961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5CF02-292B-C377-B138-9FB164FA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45DA5-183F-49F9-A1EC-3FCB4016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82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95DB-A1F7-DB4D-0594-6D9A05E6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EE375-6279-3DF4-58F6-05A91CB32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08F43-489D-C69C-6352-FCEA00F0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3EC05-1341-F0EC-8661-B22AE04A2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16E2B-4671-D640-6E52-B3099614A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C588A-96E7-B45B-F8F4-CAAB849CA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E0E37-E4A0-AF45-5EEB-F830070D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0D443-BCF5-663D-3613-A5A32A51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9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85CB-6347-4B42-A9D3-58D7FC83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A3149-CBC5-55B6-3F7D-B8A6D852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F36F3-306D-500F-C384-C708F927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D0B34-C1EC-ECEC-61C1-B41F91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84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4718F-DE90-91ED-ED76-5C44380C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DBBB4-C75C-E7A2-348E-9374E2E5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380BE-C788-08F1-BBBF-318977A5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75A3B-F53E-73F3-63AC-E3B92475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3E7F7-677F-EBE6-39A0-B6E30F484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F6951-B3E3-E03D-56C4-B455DFEBB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C8C70-8C8E-61A4-ECD4-FA5F1B5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60204-51C4-8309-4FBF-0606EE6E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B5A37-698C-4F5C-D724-D4555925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6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A6E7-B5EE-597D-59BB-F301E5C5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E0B40-8A7A-384C-1E0D-1704F1E04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09356-DBB2-BF2E-EEBC-C1F870897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8C118-46DF-F181-B6B9-05F39AA7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3D29F-618D-2AAB-2D5F-101F2F84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BDA28-4449-1802-94EE-8EA87ED2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34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559AA-E5CC-46E4-AB9B-9BFAB6FA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CFA9E-F1EA-85F2-5F16-8BB0D0E5C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9BD0E-46A5-DAE9-0CBE-E546A8B98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5FB6-EE24-450E-B5D0-E3BE1D3D90FA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E0523-A5F1-470F-6B3F-23D98CBC6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6B8F3-A9A1-9720-C1E9-7BE8629D7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20E1-3C13-42E7-899E-3D1EDD2AD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1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7BAD-85BA-4E07-ACD6-CD672DD837D9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1275-55F8-4010-9771-D6160AE28C1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783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3BD15-C010-49B8-A36D-D4AE60575CE6}" type="datetimeFigureOut">
              <a:rPr lang="en-IE" smtClean="0"/>
              <a:t>29/05/2023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70CC2-54F1-4DC0-9CE0-163EF6C454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94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jp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jpg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97C16E-A2B0-ED85-0F59-A139D1499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320" y="4936738"/>
            <a:ext cx="150495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950" y="1901631"/>
            <a:ext cx="849933" cy="2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A0A1B89-7E01-8734-D765-5D09626287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725" y="944126"/>
            <a:ext cx="2591888" cy="36823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C32585-F634-6A0B-7D2C-034380AF7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24" y="2309153"/>
            <a:ext cx="4317631" cy="3062314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F333426-7424-F4E7-3A3B-6CFEE286C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179015"/>
              </p:ext>
            </p:extLst>
          </p:nvPr>
        </p:nvGraphicFramePr>
        <p:xfrm>
          <a:off x="452846" y="1486533"/>
          <a:ext cx="4423144" cy="4539147"/>
        </p:xfrm>
        <a:graphic>
          <a:graphicData uri="http://schemas.openxmlformats.org/drawingml/2006/table">
            <a:tbl>
              <a:tblPr/>
              <a:tblGrid>
                <a:gridCol w="4423144">
                  <a:extLst>
                    <a:ext uri="{9D8B030D-6E8A-4147-A177-3AD203B41FA5}">
                      <a16:colId xmlns:a16="http://schemas.microsoft.com/office/drawing/2014/main" val="3035226642"/>
                    </a:ext>
                  </a:extLst>
                </a:gridCol>
              </a:tblGrid>
              <a:tr h="453914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="0" dirty="0"/>
                        <a:t>STC C - 29 Specific Submissions + General Submissions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400" b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Road User Safety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Traffic Disruption due to Traffic Diversions / Bus Gates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Need for STC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Removal of Trees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Loss of Parking 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Insufficient Consultation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Alternative Options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Support for the Scheme </a:t>
                      </a:r>
                      <a:endParaRPr lang="en-GB" sz="18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186785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FDEF0EA5-B900-A4A6-5DFE-97DB49A9B04D}"/>
              </a:ext>
            </a:extLst>
          </p:cNvPr>
          <p:cNvSpPr txBox="1">
            <a:spLocks/>
          </p:cNvSpPr>
          <p:nvPr/>
        </p:nvSpPr>
        <p:spPr>
          <a:xfrm>
            <a:off x="616871" y="286269"/>
            <a:ext cx="6110374" cy="88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IE" sz="40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Public Consultation</a:t>
            </a:r>
            <a:endParaRPr lang="en-IE" sz="4000" b="1" dirty="0">
              <a:solidFill>
                <a:srgbClr val="007DC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1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C32585-F634-6A0B-7D2C-034380AF7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36" y="2486434"/>
            <a:ext cx="4327519" cy="3069327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65138BCA-7148-31FE-9D0A-99AF7400A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144" y="1019584"/>
            <a:ext cx="2461985" cy="3483177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F333426-7424-F4E7-3A3B-6CFEE286C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74977"/>
              </p:ext>
            </p:extLst>
          </p:nvPr>
        </p:nvGraphicFramePr>
        <p:xfrm>
          <a:off x="446676" y="1168053"/>
          <a:ext cx="4363773" cy="5303520"/>
        </p:xfrm>
        <a:graphic>
          <a:graphicData uri="http://schemas.openxmlformats.org/drawingml/2006/table">
            <a:tbl>
              <a:tblPr/>
              <a:tblGrid>
                <a:gridCol w="4363773">
                  <a:extLst>
                    <a:ext uri="{9D8B030D-6E8A-4147-A177-3AD203B41FA5}">
                      <a16:colId xmlns:a16="http://schemas.microsoft.com/office/drawing/2014/main" val="3035226642"/>
                    </a:ext>
                  </a:extLst>
                </a:gridCol>
              </a:tblGrid>
              <a:tr h="112705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="0" dirty="0"/>
                        <a:t>STC D – 28 Specific Submissions + General Submissions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400" b="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Road User Safety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Traffic Disruption due to Traffic Diversions / Bus Gates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Need For Sustainable Transport Corridor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Proposed Land Acquisition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Removal Of Trees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Loss Of Parking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Insufficient Consultation &amp; Data Collection 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Increased Noise and Air Pollution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Alternative Options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Community / Health &amp; Wellbeing Impacts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Support For The Scheme</a:t>
                      </a:r>
                      <a:endParaRPr lang="en-GB" sz="18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="1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3186785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FDEF0EA5-B900-A4A6-5DFE-97DB49A9B04D}"/>
              </a:ext>
            </a:extLst>
          </p:cNvPr>
          <p:cNvSpPr txBox="1">
            <a:spLocks/>
          </p:cNvSpPr>
          <p:nvPr/>
        </p:nvSpPr>
        <p:spPr>
          <a:xfrm>
            <a:off x="616871" y="286269"/>
            <a:ext cx="6110374" cy="88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IE" sz="4000" b="1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Public Consultation</a:t>
            </a:r>
            <a:endParaRPr lang="en-IE" sz="4000" b="1" dirty="0">
              <a:solidFill>
                <a:srgbClr val="007DC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6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2844" y="1270660"/>
            <a:ext cx="1087057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Overview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Transport Corridor C: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DC5"/>
                </a:solidFill>
                <a:latin typeface="Calibri" panose="020F0502020204030204"/>
                <a:sym typeface="Arial"/>
              </a:rPr>
              <a:t>Blackpool to City Preferred Route Option</a:t>
            </a:r>
            <a:endParaRPr lang="en-US" sz="3200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03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51C285-0025-117B-56C2-369970EFF756}"/>
              </a:ext>
            </a:extLst>
          </p:cNvPr>
          <p:cNvSpPr txBox="1"/>
          <p:nvPr/>
        </p:nvSpPr>
        <p:spPr>
          <a:xfrm>
            <a:off x="1293600" y="250710"/>
            <a:ext cx="1003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Sustainable Transport Corridor C - Blackpool to City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553" y="1376925"/>
            <a:ext cx="2322022" cy="6186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additional traffic lane has been provided along Brothers Delaney Road from the junction with the N20 to the junction with Blackpool Retail Park.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Filtered permeability will be implemented on Spring Lane to prevent all through traffic except pedestrians and cyclists.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Realm Improvements are proposed for Blackpool Village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1" y="1376925"/>
            <a:ext cx="828294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7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430ECC88-EE58-F056-24BD-3423845A2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2" y="1414462"/>
            <a:ext cx="7126591" cy="471245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64820"/>
              </p:ext>
            </p:extLst>
          </p:nvPr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Emerging Preferred Route (EPR)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20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FBFE15E-FFF5-B6C7-8406-15D39F50E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07" y="1414462"/>
            <a:ext cx="7327442" cy="4920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F15DD8-BA4E-223F-EC99-76AB5930238A}"/>
              </a:ext>
            </a:extLst>
          </p:cNvPr>
          <p:cNvSpPr txBox="1"/>
          <p:nvPr/>
        </p:nvSpPr>
        <p:spPr>
          <a:xfrm>
            <a:off x="3182842" y="845355"/>
            <a:ext cx="6182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600" dirty="0"/>
              <a:t>Preferred Route Option (PRO) Key Change</a:t>
            </a:r>
          </a:p>
        </p:txBody>
      </p:sp>
    </p:spTree>
    <p:extLst>
      <p:ext uri="{BB962C8B-B14F-4D97-AF65-F5344CB8AC3E}">
        <p14:creationId xmlns:p14="http://schemas.microsoft.com/office/powerpoint/2010/main" val="72179581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39339"/>
              </p:ext>
            </p:extLst>
          </p:nvPr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Emerging Preferred Route (EPR)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C5447BB7-DDC2-6D67-778B-48EDA20D7F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253" y="1280276"/>
            <a:ext cx="7652014" cy="50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5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952675"/>
              </p:ext>
            </p:extLst>
          </p:nvPr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Preferred Route Option (PRO) Key Change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A090CE9-E2BA-DCE9-4304-BB3EBF1F1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70" y="1239614"/>
            <a:ext cx="7801078" cy="50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4619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30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51C285-0025-117B-56C2-369970EFF756}"/>
              </a:ext>
            </a:extLst>
          </p:cNvPr>
          <p:cNvSpPr txBox="1"/>
          <p:nvPr/>
        </p:nvSpPr>
        <p:spPr>
          <a:xfrm>
            <a:off x="1293600" y="250710"/>
            <a:ext cx="1003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Sustainable Transport Corridor D -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Hollyhill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 City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119" y="1022710"/>
            <a:ext cx="3036916" cy="578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amount of segregated bus lanes along Harbour View Road has been reduced</a:t>
            </a: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significantly reducing impacts on properties.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proposed bus gates at the junction of </a:t>
            </a:r>
            <a:r>
              <a:rPr lang="en-I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Gurranabraher</a:t>
            </a: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Road and Cathedral Road have been removed, and existing road layout retained.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proposed cycle tracks on both sides of the carriageway along </a:t>
            </a:r>
            <a:r>
              <a:rPr lang="en-I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Sunvalley</a:t>
            </a: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Drive, North Monastery Road and O’Connell Street have been replaced with a two-way cycle track along the northern side of the carriageway.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66" y="1022710"/>
            <a:ext cx="82753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9616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8113" y="628587"/>
            <a:ext cx="103584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DC5"/>
                </a:solidFill>
              </a:rPr>
              <a:t>BusConnects Cork </a:t>
            </a:r>
          </a:p>
          <a:p>
            <a:pPr algn="ctr"/>
            <a:r>
              <a:rPr lang="en-US" sz="4800" b="1" dirty="0">
                <a:solidFill>
                  <a:srgbClr val="007DC5"/>
                </a:solidFill>
              </a:rPr>
              <a:t>Sustainable Transport Corridors </a:t>
            </a:r>
          </a:p>
          <a:p>
            <a:pPr algn="ctr"/>
            <a:r>
              <a:rPr lang="en-US" sz="4800" b="1" dirty="0">
                <a:solidFill>
                  <a:srgbClr val="007DC5"/>
                </a:solidFill>
              </a:rPr>
              <a:t>Second Public Consultation </a:t>
            </a:r>
          </a:p>
          <a:p>
            <a:pPr algn="ctr"/>
            <a:endParaRPr lang="en-US" sz="4800" b="1" dirty="0">
              <a:solidFill>
                <a:srgbClr val="007DC5"/>
              </a:solidFill>
            </a:endParaRPr>
          </a:p>
          <a:p>
            <a:pPr algn="ctr"/>
            <a:r>
              <a:rPr lang="en-US" sz="3600" b="1" dirty="0"/>
              <a:t>Community Forum - Tuesday 25</a:t>
            </a:r>
            <a:r>
              <a:rPr lang="en-US" sz="3600" b="1" baseline="30000" dirty="0"/>
              <a:t>th</a:t>
            </a:r>
            <a:r>
              <a:rPr lang="en-US" sz="3600" b="1" dirty="0"/>
              <a:t> April 2023</a:t>
            </a:r>
          </a:p>
          <a:p>
            <a:pPr algn="ctr"/>
            <a:endParaRPr lang="en-US" sz="3600" dirty="0"/>
          </a:p>
          <a:p>
            <a:pPr marL="714375"/>
            <a:r>
              <a:rPr lang="en-US" sz="3200" dirty="0"/>
              <a:t>Sustainable Transport Corridor C – Blackpool to City</a:t>
            </a:r>
          </a:p>
          <a:p>
            <a:pPr marL="714375"/>
            <a:r>
              <a:rPr lang="en-US" sz="3200" dirty="0"/>
              <a:t>Sustainable Transport Corridor D – </a:t>
            </a:r>
            <a:r>
              <a:rPr lang="en-US" sz="3200" dirty="0" err="1"/>
              <a:t>Hollyhill</a:t>
            </a:r>
            <a:r>
              <a:rPr lang="en-US" sz="3200" dirty="0"/>
              <a:t> to City</a:t>
            </a:r>
          </a:p>
        </p:txBody>
      </p:sp>
    </p:spTree>
    <p:extLst>
      <p:ext uri="{BB962C8B-B14F-4D97-AF65-F5344CB8AC3E}">
        <p14:creationId xmlns:p14="http://schemas.microsoft.com/office/powerpoint/2010/main" val="2947640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23272"/>
              </p:ext>
            </p:extLst>
          </p:nvPr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Emerging Preferred Route (EPR)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CFD925C-CCDA-9763-EA12-ABE47123D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" y="4131426"/>
            <a:ext cx="4049681" cy="2698466"/>
          </a:xfrm>
          <a:prstGeom prst="rect">
            <a:avLst/>
          </a:prstGeom>
        </p:spPr>
      </p:pic>
      <p:pic>
        <p:nvPicPr>
          <p:cNvPr id="10" name="Picture 9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8AC26FB6-B6D7-517D-4A5A-54267619E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83" y="2231633"/>
            <a:ext cx="4361208" cy="1871685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7F3E4A16-3D34-791D-DE75-8B1185817F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81" y="1073888"/>
            <a:ext cx="4268363" cy="16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8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96849"/>
              </p:ext>
            </p:extLst>
          </p:nvPr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Preferred Route Option (PRO) Key Change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B0D0151-16D7-3809-B61F-0BF3E7EBD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7" y="4474322"/>
            <a:ext cx="3540567" cy="2336008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89CF209A-5275-0759-57F5-7364E8FAE5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88" y="2445501"/>
            <a:ext cx="3942058" cy="2007128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2417EB46-57C2-FC5F-25BB-1D0CB52C72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60" y="1241387"/>
            <a:ext cx="4321650" cy="17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9608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551627"/>
              </p:ext>
            </p:extLst>
          </p:nvPr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Emerging Preferred Route (EPR)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0B31524-7293-10BD-FE9D-AA9141739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85" y="1737373"/>
            <a:ext cx="7024866" cy="42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87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87258"/>
              </p:ext>
            </p:extLst>
          </p:nvPr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Preferred Route Option (PRO) Key Changes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A7050EF6-8DEE-964D-FB33-804AB91C3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68" y="1799013"/>
            <a:ext cx="7250663" cy="43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8169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50000"/>
              </p:ext>
            </p:extLst>
          </p:nvPr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Emerging Preferred Route (EPR)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B18026A-F654-2775-D08C-F986827F4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1" y="1280276"/>
            <a:ext cx="3836790" cy="2585829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4831F53-65EB-6326-7D62-7BE9DEF2B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44" y="2666497"/>
            <a:ext cx="3461976" cy="939523"/>
          </a:xfrm>
          <a:prstGeom prst="rect">
            <a:avLst/>
          </a:prstGeom>
        </p:spPr>
      </p:pic>
      <p:pic>
        <p:nvPicPr>
          <p:cNvPr id="13" name="Picture 12" descr="Diagram, schematic&#10;&#10;Description automatically generated">
            <a:extLst>
              <a:ext uri="{FF2B5EF4-FFF2-40B4-BE49-F238E27FC236}">
                <a16:creationId xmlns:a16="http://schemas.microsoft.com/office/drawing/2014/main" id="{97D29D0F-4869-FBF2-0343-140033FC2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25" y="2269981"/>
            <a:ext cx="3461977" cy="729978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3A554493-C4F9-A549-9710-1AB9056036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14" y="4926379"/>
            <a:ext cx="4704427" cy="1302689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3003780E-5DA4-FD40-3015-B569E64B5A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22" y="3921865"/>
            <a:ext cx="3836791" cy="20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49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38668" y="9616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2755A0-4708-3938-0B07-3C99B769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93227"/>
              </p:ext>
            </p:extLst>
          </p:nvPr>
        </p:nvGraphicFramePr>
        <p:xfrm>
          <a:off x="2860158" y="648586"/>
          <a:ext cx="6794205" cy="850605"/>
        </p:xfrm>
        <a:graphic>
          <a:graphicData uri="http://schemas.openxmlformats.org/drawingml/2006/table">
            <a:tbl>
              <a:tblPr/>
              <a:tblGrid>
                <a:gridCol w="6794205">
                  <a:extLst>
                    <a:ext uri="{9D8B030D-6E8A-4147-A177-3AD203B41FA5}">
                      <a16:colId xmlns:a16="http://schemas.microsoft.com/office/drawing/2014/main" val="1077556532"/>
                    </a:ext>
                  </a:extLst>
                </a:gridCol>
              </a:tblGrid>
              <a:tr h="850605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Preferred Route Option (PRO) Key Changes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954973"/>
                  </a:ext>
                </a:extLst>
              </a:tr>
            </a:tbl>
          </a:graphicData>
        </a:graphic>
      </p:graphicFrame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5DEB0DD-00EF-1675-AB74-C8FDD5A20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4" y="1464490"/>
            <a:ext cx="3825388" cy="2541447"/>
          </a:xfrm>
          <a:prstGeom prst="rect">
            <a:avLst/>
          </a:prstGeom>
        </p:spPr>
      </p:pic>
      <p:pic>
        <p:nvPicPr>
          <p:cNvPr id="12" name="Picture 11" descr="Diagram&#10;&#10;Description automatically generated with low confidence">
            <a:extLst>
              <a:ext uri="{FF2B5EF4-FFF2-40B4-BE49-F238E27FC236}">
                <a16:creationId xmlns:a16="http://schemas.microsoft.com/office/drawing/2014/main" id="{A8BECF77-D35E-6F0A-3206-0DC0B9B24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21" y="2838240"/>
            <a:ext cx="4231169" cy="1129487"/>
          </a:xfrm>
          <a:prstGeom prst="rect">
            <a:avLst/>
          </a:prstGeom>
        </p:spPr>
      </p:pic>
      <p:pic>
        <p:nvPicPr>
          <p:cNvPr id="16" name="Picture 15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F3033606-9DCE-7F4D-1C0F-5FEED5D423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60" y="2606212"/>
            <a:ext cx="4241132" cy="7863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A8B8B1-D384-5498-789C-6D46E31511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92" y="4062720"/>
            <a:ext cx="3842105" cy="2077235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BC530C40-8515-8601-3864-51EA14DD1D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4" y="5203750"/>
            <a:ext cx="5309667" cy="14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3891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38668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0C57BB-0453-E52F-9FCB-472792E55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33501"/>
              </p:ext>
            </p:extLst>
          </p:nvPr>
        </p:nvGraphicFramePr>
        <p:xfrm>
          <a:off x="1260629" y="1917577"/>
          <a:ext cx="2929631" cy="2601157"/>
        </p:xfrm>
        <a:graphic>
          <a:graphicData uri="http://schemas.openxmlformats.org/drawingml/2006/table">
            <a:tbl>
              <a:tblPr/>
              <a:tblGrid>
                <a:gridCol w="2929631">
                  <a:extLst>
                    <a:ext uri="{9D8B030D-6E8A-4147-A177-3AD203B41FA5}">
                      <a16:colId xmlns:a16="http://schemas.microsoft.com/office/drawing/2014/main" val="3373572895"/>
                    </a:ext>
                  </a:extLst>
                </a:gridCol>
              </a:tblGrid>
              <a:tr h="26011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627992"/>
                  </a:ext>
                </a:extLst>
              </a:tr>
            </a:tbl>
          </a:graphicData>
        </a:graphic>
      </p:graphicFrame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E3C8374-2878-D124-5FF6-7AAB19870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99" y="772092"/>
            <a:ext cx="6589444" cy="53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7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38668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0C57BB-0453-E52F-9FCB-472792E5510B}"/>
              </a:ext>
            </a:extLst>
          </p:cNvPr>
          <p:cNvGraphicFramePr>
            <a:graphicFrameLocks noGrp="1"/>
          </p:cNvGraphicFramePr>
          <p:nvPr/>
        </p:nvGraphicFramePr>
        <p:xfrm>
          <a:off x="1260629" y="1917577"/>
          <a:ext cx="2929631" cy="2601157"/>
        </p:xfrm>
        <a:graphic>
          <a:graphicData uri="http://schemas.openxmlformats.org/drawingml/2006/table">
            <a:tbl>
              <a:tblPr/>
              <a:tblGrid>
                <a:gridCol w="2929631">
                  <a:extLst>
                    <a:ext uri="{9D8B030D-6E8A-4147-A177-3AD203B41FA5}">
                      <a16:colId xmlns:a16="http://schemas.microsoft.com/office/drawing/2014/main" val="3373572895"/>
                    </a:ext>
                  </a:extLst>
                </a:gridCol>
              </a:tblGrid>
              <a:tr h="26011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6279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FC820D-1BC8-AE6F-7861-98F4D234C333}"/>
              </a:ext>
            </a:extLst>
          </p:cNvPr>
          <p:cNvSpPr txBox="1"/>
          <p:nvPr/>
        </p:nvSpPr>
        <p:spPr>
          <a:xfrm>
            <a:off x="2963825" y="2989152"/>
            <a:ext cx="6182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DC5"/>
                </a:solidFill>
                <a:latin typeface="Calibri" panose="020F0502020204030204"/>
              </a:rPr>
              <a:t>Deadline for Submissions Thursday 25</a:t>
            </a:r>
            <a:r>
              <a:rPr lang="en-US" sz="4000" b="1" baseline="30000" dirty="0">
                <a:solidFill>
                  <a:srgbClr val="007DC5"/>
                </a:solidFill>
                <a:latin typeface="Calibri" panose="020F0502020204030204"/>
              </a:rPr>
              <a:t>th</a:t>
            </a:r>
            <a:r>
              <a:rPr lang="en-US" sz="4000" b="1" dirty="0">
                <a:solidFill>
                  <a:srgbClr val="007DC5"/>
                </a:solidFill>
                <a:latin typeface="Calibri" panose="020F0502020204030204"/>
              </a:rPr>
              <a:t> May 2023 </a:t>
            </a:r>
            <a:endParaRPr kumimoji="0" lang="en-US" sz="4000" b="1" i="0" u="none" strike="noStrike" kern="1200" cap="none" spc="0" normalizeH="0" noProof="0" dirty="0">
              <a:ln>
                <a:noFill/>
              </a:ln>
              <a:solidFill>
                <a:srgbClr val="007DC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747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715" y="2921794"/>
            <a:ext cx="10870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7DC5"/>
                </a:solidFill>
                <a:latin typeface="Calibri" panose="020F0502020204030204"/>
              </a:rPr>
              <a:t>Questions – Comments - Discussion 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007DC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23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6036" y="628587"/>
            <a:ext cx="1087057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Introductions</a:t>
            </a: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lvl="1">
              <a:lnSpc>
                <a:spcPct val="150000"/>
              </a:lnSpc>
              <a:spcAft>
                <a:spcPts val="1800"/>
              </a:spcAft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Independent Chairperson	Simon Nugent </a:t>
            </a:r>
            <a:endParaRPr lang="en-US" sz="3200" dirty="0"/>
          </a:p>
          <a:p>
            <a:pPr lvl="1">
              <a:lnSpc>
                <a:spcPct val="150000"/>
              </a:lnSpc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NTA					Hugh Creegan, Deputy CEO</a:t>
            </a:r>
          </a:p>
          <a:p>
            <a:pPr lvl="1">
              <a:lnSpc>
                <a:spcPct val="150000"/>
              </a:lnSpc>
              <a:buClr>
                <a:schemeClr val="dk1"/>
              </a:buClr>
              <a:buSzPts val="2800"/>
              <a:tabLst>
                <a:tab pos="2603500" algn="l"/>
              </a:tabLst>
            </a:pP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lvl="1">
              <a:spcAft>
                <a:spcPts val="1800"/>
              </a:spcAft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					Robert Curley, Senior Project 					Manager, </a:t>
            </a:r>
            <a:r>
              <a:rPr lang="en-US" sz="3200" dirty="0" err="1">
                <a:solidFill>
                  <a:schemeClr val="dk1"/>
                </a:solidFill>
                <a:sym typeface="Arial"/>
              </a:rPr>
              <a:t>BusConnects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Cork</a:t>
            </a:r>
          </a:p>
          <a:p>
            <a:pPr lvl="1">
              <a:spcAft>
                <a:spcPts val="1800"/>
              </a:spcAft>
              <a:buClr>
                <a:schemeClr val="dk1"/>
              </a:buClr>
              <a:buSzPts val="2800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         					Terry Brennan, Senior    						Communications Manager</a:t>
            </a:r>
          </a:p>
        </p:txBody>
      </p:sp>
    </p:spTree>
    <p:extLst>
      <p:ext uri="{BB962C8B-B14F-4D97-AF65-F5344CB8AC3E}">
        <p14:creationId xmlns:p14="http://schemas.microsoft.com/office/powerpoint/2010/main" val="268113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8113" y="628587"/>
            <a:ext cx="1035843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Introductions (completed)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Running of meetings</a:t>
            </a:r>
            <a:endParaRPr lang="en-US" sz="3200" dirty="0"/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Preferred Route Options for STC C &amp; D</a:t>
            </a:r>
            <a:endParaRPr lang="en-US" sz="3200" dirty="0"/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Questions – Comments - Discussion</a:t>
            </a:r>
            <a:endParaRPr lang="en-US" sz="3200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73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" y="-2613"/>
            <a:ext cx="12191998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Forum Objectives </a:t>
            </a:r>
            <a:r>
              <a:rPr lang="en-US" sz="4800" b="1" noProof="0" dirty="0">
                <a:solidFill>
                  <a:srgbClr val="007DC5"/>
                </a:solidFill>
                <a:latin typeface="Calibri" panose="020F0502020204030204"/>
              </a:rPr>
              <a:t>&amp;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Terms of Reference</a:t>
            </a: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marL="742950" lvl="1" indent="-285750">
              <a:spcAft>
                <a:spcPts val="1800"/>
              </a:spcAft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b="1" dirty="0">
                <a:solidFill>
                  <a:schemeClr val="dk1"/>
                </a:solidFill>
                <a:sym typeface="Arial"/>
              </a:rPr>
              <a:t>Two-way communication 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–Serve as a two-way communication channel between the NTA and local communities</a:t>
            </a:r>
          </a:p>
          <a:p>
            <a:pPr marL="742950" lvl="1" indent="-285750">
              <a:spcAft>
                <a:spcPts val="1800"/>
              </a:spcAft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b="1" dirty="0">
                <a:solidFill>
                  <a:schemeClr val="dk1"/>
                </a:solidFill>
                <a:sym typeface="Arial"/>
              </a:rPr>
              <a:t>Information Flow 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– Allow provision of information and updates throughout the duration of the project</a:t>
            </a:r>
          </a:p>
          <a:p>
            <a:pPr marL="742950" lvl="1" indent="-285750">
              <a:spcAft>
                <a:spcPts val="1800"/>
              </a:spcAft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b="1" dirty="0">
                <a:solidFill>
                  <a:schemeClr val="dk1"/>
                </a:solidFill>
                <a:sym typeface="Arial"/>
              </a:rPr>
              <a:t>Answer questions 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- Provide answers to concerns and issues raised  </a:t>
            </a:r>
          </a:p>
          <a:p>
            <a:pPr marL="742950" lvl="1" indent="-285750">
              <a:spcAft>
                <a:spcPts val="1800"/>
              </a:spcAft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b="1" dirty="0">
                <a:solidFill>
                  <a:schemeClr val="dk1"/>
                </a:solidFill>
                <a:sym typeface="Arial"/>
              </a:rPr>
              <a:t>Listen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– Listen to suggestions on how to improve the proposals, hear constructive ideas and viable alternatives </a:t>
            </a:r>
          </a:p>
          <a:p>
            <a:pPr marL="742950" lvl="1" indent="-285750">
              <a:spcAft>
                <a:spcPts val="1800"/>
              </a:spcAft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b="1" dirty="0">
                <a:solidFill>
                  <a:schemeClr val="dk1"/>
                </a:solidFill>
                <a:sym typeface="Arial"/>
              </a:rPr>
              <a:t>Resolve</a:t>
            </a:r>
            <a:r>
              <a:rPr lang="en-US" sz="3200" dirty="0">
                <a:solidFill>
                  <a:schemeClr val="dk1"/>
                </a:solidFill>
                <a:sym typeface="Arial"/>
              </a:rPr>
              <a:t> – Enable and support the resolution of local issues in a timely manner</a:t>
            </a:r>
          </a:p>
        </p:txBody>
      </p:sp>
    </p:spTree>
    <p:extLst>
      <p:ext uri="{BB962C8B-B14F-4D97-AF65-F5344CB8AC3E}">
        <p14:creationId xmlns:p14="http://schemas.microsoft.com/office/powerpoint/2010/main" val="19246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8667" y="446755"/>
            <a:ext cx="1219199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D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Running of Meeting</a:t>
            </a: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We will endeavor to finish the meeting on time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Please turn mobile phones to silent or off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Chairperson will call on contributors in turn 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State your name and the name of the group you represent</a:t>
            </a:r>
          </a:p>
          <a:p>
            <a:pPr marL="742950" lvl="1" indent="-28575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r>
              <a:rPr lang="en-US" sz="3200" dirty="0">
                <a:solidFill>
                  <a:schemeClr val="dk1"/>
                </a:solidFill>
                <a:sym typeface="Arial"/>
              </a:rPr>
              <a:t>To allow maximum participation, please keep contributions short  </a:t>
            </a:r>
          </a:p>
          <a:p>
            <a:pPr lvl="1">
              <a:buClr>
                <a:schemeClr val="dk1"/>
              </a:buClr>
              <a:buSzPts val="2800"/>
              <a:tabLst>
                <a:tab pos="2603500" algn="l"/>
              </a:tabLst>
            </a:pP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marL="742950" lvl="1" indent="-285750">
              <a:buClr>
                <a:schemeClr val="dk1"/>
              </a:buClr>
              <a:buSzPts val="2800"/>
              <a:buFont typeface="Arial"/>
              <a:buChar char="•"/>
              <a:tabLst>
                <a:tab pos="2603500" algn="l"/>
              </a:tabLst>
            </a:pPr>
            <a:endParaRPr lang="en-US" sz="3200" dirty="0">
              <a:solidFill>
                <a:schemeClr val="dk1"/>
              </a:solidFill>
              <a:sym typeface="Arial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5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47C6661B-E9E0-6067-BC79-4FC77CDF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5D0C87-E5CD-1962-9B7F-733CD3CC61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2" t="5298" r="2747" b="9518"/>
          <a:stretch/>
        </p:blipFill>
        <p:spPr>
          <a:xfrm>
            <a:off x="1129145" y="219439"/>
            <a:ext cx="9982200" cy="6419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9145" y="691801"/>
            <a:ext cx="9772634" cy="1447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948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6A954A2-B19F-D3C0-E760-4207853C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0A2C6-9608-A90E-AEE2-997FFEADC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" t="65937" r="83402" b="-1"/>
          <a:stretch/>
        </p:blipFill>
        <p:spPr>
          <a:xfrm rot="10800000">
            <a:off x="10193865" y="4512377"/>
            <a:ext cx="1998133" cy="2336006"/>
          </a:xfrm>
          <a:prstGeom prst="snip2DiagRect">
            <a:avLst>
              <a:gd name="adj1" fmla="val 0"/>
              <a:gd name="adj2" fmla="val 0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18" y="400050"/>
            <a:ext cx="10515600" cy="5043488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1280276"/>
            <a:ext cx="11208972" cy="52830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8DC4921A-8140-8CE8-C779-459A03A51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03" y="7983"/>
            <a:ext cx="7331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9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EFD833-F8D2-562B-3758-20FC92E2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71" y="286269"/>
            <a:ext cx="6110374" cy="881784"/>
          </a:xfrm>
        </p:spPr>
        <p:txBody>
          <a:bodyPr>
            <a:normAutofit/>
          </a:bodyPr>
          <a:lstStyle/>
          <a:p>
            <a:r>
              <a:rPr lang="en-IE" sz="4000" b="1" dirty="0">
                <a:solidFill>
                  <a:srgbClr val="007DC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Public Consultation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DC2374-1744-04AF-8CBD-2C24AFD15FFD}"/>
              </a:ext>
            </a:extLst>
          </p:cNvPr>
          <p:cNvSpPr txBox="1">
            <a:spLocks/>
          </p:cNvSpPr>
          <p:nvPr/>
        </p:nvSpPr>
        <p:spPr>
          <a:xfrm>
            <a:off x="452844" y="1280276"/>
            <a:ext cx="6908537" cy="528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035683"/>
              </a:buClr>
              <a:buNone/>
            </a:pPr>
            <a:endParaRPr lang="en-US" sz="2600" dirty="0"/>
          </a:p>
          <a:p>
            <a:pPr>
              <a:spcAft>
                <a:spcPts val="1200"/>
              </a:spcAft>
              <a:buClr>
                <a:srgbClr val="035683"/>
              </a:buClr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EC6FBDC-84F5-A0CE-9117-F2C7F08774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064" y="1666962"/>
            <a:ext cx="3187092" cy="2254839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D08F37-2451-2615-A70A-D3AA09FB6E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819" y="4001294"/>
            <a:ext cx="2362390" cy="167137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0" name="Picture 19" descr="Text, timeline&#10;&#10;Description automatically generated">
            <a:extLst>
              <a:ext uri="{FF2B5EF4-FFF2-40B4-BE49-F238E27FC236}">
                <a16:creationId xmlns:a16="http://schemas.microsoft.com/office/drawing/2014/main" id="{414BE7C2-E564-B003-796C-234CBA1020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014" y="1666962"/>
            <a:ext cx="1876733" cy="132633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2" name="Picture 2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BAD7EE0-A876-584E-F07E-4979E40BEF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664" y="4058889"/>
            <a:ext cx="2274294" cy="160729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D12A55E9-4AED-F112-B418-09728B5A4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June 30</a:t>
            </a:r>
            <a:r>
              <a:rPr lang="en-US" sz="2400" baseline="30000" dirty="0"/>
              <a:t>th</a:t>
            </a:r>
            <a:r>
              <a:rPr lang="en-US" sz="2400" dirty="0"/>
              <a:t> – Oct 3</a:t>
            </a:r>
            <a:r>
              <a:rPr lang="en-US" sz="2400" baseline="30000" dirty="0"/>
              <a:t>rd</a:t>
            </a:r>
            <a:r>
              <a:rPr lang="en-US" sz="2400" dirty="0"/>
              <a:t> ‘22</a:t>
            </a:r>
          </a:p>
          <a:p>
            <a:r>
              <a:rPr lang="en-US" sz="2400" dirty="0"/>
              <a:t>6 x Public Info Events</a:t>
            </a:r>
          </a:p>
          <a:p>
            <a:r>
              <a:rPr lang="en-US" sz="2400" dirty="0"/>
              <a:t>5 x Community Forums</a:t>
            </a:r>
          </a:p>
          <a:p>
            <a:r>
              <a:rPr lang="en-US" sz="2400" dirty="0"/>
              <a:t>Approx. 3,000 submissions </a:t>
            </a:r>
            <a:r>
              <a:rPr lang="en-US" sz="1400" dirty="0"/>
              <a:t>(2,284 online + 694 email/hardcopy)  </a:t>
            </a:r>
          </a:p>
          <a:p>
            <a:r>
              <a:rPr lang="en-US" sz="2400" dirty="0"/>
              <a:t>35 x Local Groups </a:t>
            </a:r>
          </a:p>
          <a:p>
            <a:r>
              <a:rPr lang="en-US" sz="2400" dirty="0"/>
              <a:t>Approx. 130 Landowner mtgs</a:t>
            </a:r>
          </a:p>
        </p:txBody>
      </p:sp>
    </p:spTree>
    <p:extLst>
      <p:ext uri="{BB962C8B-B14F-4D97-AF65-F5344CB8AC3E}">
        <p14:creationId xmlns:p14="http://schemas.microsoft.com/office/powerpoint/2010/main" val="48703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914</Words>
  <Application>Microsoft Office PowerPoint</Application>
  <PresentationFormat>Widescreen</PresentationFormat>
  <Paragraphs>135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Office Theme</vt:lpstr>
      <vt:lpstr>1_Office Theme</vt:lpstr>
      <vt:lpstr>2_Office Theme</vt:lpstr>
      <vt:lpstr>Office Theme</vt:lpstr>
      <vt:lpstr>PowerPoint Presentation</vt:lpstr>
      <vt:lpstr>            </vt:lpstr>
      <vt:lpstr>            </vt:lpstr>
      <vt:lpstr>            </vt:lpstr>
      <vt:lpstr>            </vt:lpstr>
      <vt:lpstr>            </vt:lpstr>
      <vt:lpstr>PowerPoint Presentation</vt:lpstr>
      <vt:lpstr>            </vt:lpstr>
      <vt:lpstr>First Public Consultation</vt:lpstr>
      <vt:lpstr>            </vt:lpstr>
      <vt:lpstr>            </vt:lpstr>
      <vt:lpstr>            </vt:lpstr>
      <vt:lpstr>PowerPoint Presentation</vt:lpstr>
      <vt:lpstr>            </vt:lpstr>
      <vt:lpstr>            </vt:lpstr>
      <vt:lpstr>            </vt:lpstr>
      <vt:lpstr>            </vt:lpstr>
      <vt:lpstr>            </vt:lpstr>
      <vt:lpstr>PowerPoint Presentation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Transport in Cork</dc:title>
  <dc:creator>Terry Brennan</dc:creator>
  <cp:lastModifiedBy>Terry Brennan</cp:lastModifiedBy>
  <cp:revision>58</cp:revision>
  <dcterms:created xsi:type="dcterms:W3CDTF">2023-03-25T14:24:28Z</dcterms:created>
  <dcterms:modified xsi:type="dcterms:W3CDTF">2023-05-29T13:43:19Z</dcterms:modified>
</cp:coreProperties>
</file>