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</p:sldMasterIdLst>
  <p:notesMasterIdLst>
    <p:notesMasterId r:id="rId42"/>
  </p:notesMasterIdLst>
  <p:sldIdLst>
    <p:sldId id="451" r:id="rId5"/>
    <p:sldId id="452" r:id="rId6"/>
    <p:sldId id="453" r:id="rId7"/>
    <p:sldId id="454" r:id="rId8"/>
    <p:sldId id="455" r:id="rId9"/>
    <p:sldId id="456" r:id="rId10"/>
    <p:sldId id="491" r:id="rId11"/>
    <p:sldId id="470" r:id="rId12"/>
    <p:sldId id="414" r:id="rId13"/>
    <p:sldId id="460" r:id="rId14"/>
    <p:sldId id="486" r:id="rId15"/>
    <p:sldId id="469" r:id="rId16"/>
    <p:sldId id="494" r:id="rId17"/>
    <p:sldId id="498" r:id="rId18"/>
    <p:sldId id="472" r:id="rId19"/>
    <p:sldId id="473" r:id="rId20"/>
    <p:sldId id="464" r:id="rId21"/>
    <p:sldId id="471" r:id="rId22"/>
    <p:sldId id="500" r:id="rId23"/>
    <p:sldId id="502" r:id="rId24"/>
    <p:sldId id="503" r:id="rId25"/>
    <p:sldId id="504" r:id="rId26"/>
    <p:sldId id="501" r:id="rId27"/>
    <p:sldId id="505" r:id="rId28"/>
    <p:sldId id="499" r:id="rId29"/>
    <p:sldId id="496" r:id="rId30"/>
    <p:sldId id="477" r:id="rId31"/>
    <p:sldId id="478" r:id="rId32"/>
    <p:sldId id="481" r:id="rId33"/>
    <p:sldId id="483" r:id="rId34"/>
    <p:sldId id="479" r:id="rId35"/>
    <p:sldId id="480" r:id="rId36"/>
    <p:sldId id="506" r:id="rId37"/>
    <p:sldId id="507" r:id="rId38"/>
    <p:sldId id="449" r:id="rId39"/>
    <p:sldId id="490" r:id="rId40"/>
    <p:sldId id="45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2C8F9-8F9B-4EA3-96DF-C93D9BFEA828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29E-F8AF-408C-95DF-23B13FAB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3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2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1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79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79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9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20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18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29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7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4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9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18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97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172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78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3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16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19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84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71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1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24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67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1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6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60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4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1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E827-6A6D-077E-B78B-8F96542F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CC3CD-CC79-1781-519B-689081C32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C7D47-C37D-DC2B-14C5-6041E2CB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8ADEE-826D-849B-0CC1-41423566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A5CE1-7732-9315-C948-2A875214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9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18CD-E9F5-4236-5FDF-BC9E80CFA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4C009-DDC2-6CAD-7BEB-59AAF446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2872-CC49-4FE1-BD7C-98051AA2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87D45-1AE9-6DA4-D891-9C78A68E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B683E-ED87-71A5-E327-C3DE00A6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13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1E710-1DD0-6500-BE1A-182CC40B6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23AD8-AEC9-A0C2-3722-8A5539BD7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5F43-D903-9893-5894-A3438C71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23FE-A8BE-79C3-9D3F-45F67BE4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E9E3-CDA3-3A08-F806-A7196BA0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6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265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374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BD15-C010-49B8-A36D-D4AE60575CE6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06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DF24E-8985-4A5E-B90C-2A06BDEED865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36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41896-E4B0-4F78-8FC1-AD7222919F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6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B428-87C4-E142-E44C-BF1054F4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CDC2E-5C88-53D6-6C54-7E7ED135E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BF1E6-DFF0-AD71-9D24-49C76999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94F2B-DDBD-0B75-CCA8-625E41BB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0A152-A993-8673-4DEB-9FC311AD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0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E486-DD09-0E37-2F2D-09ABD877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32122-8BF3-DA19-08D5-5FCC1B97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3F533-5A7B-87AE-52D5-4FFB59EE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4198-8FA5-59B1-80DE-B956B8D6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AE95-59F3-E5EF-D959-682DD84E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2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A2B1-F492-8AD1-F52B-B009889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A0788-15E0-EADA-90F3-72ED0142A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48570-A3A5-EF61-BABA-8571D507B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43507-EE75-EA46-DE9A-59117961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5CF02-292B-C377-B138-9FB164FA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45DA5-183F-49F9-A1EC-3FCB4016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2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95DB-A1F7-DB4D-0594-6D9A05E6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EE375-6279-3DF4-58F6-05A91CB32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08F43-489D-C69C-6352-FCEA00F0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3EC05-1341-F0EC-8661-B22AE04A2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16E2B-4671-D640-6E52-B3099614A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C588A-96E7-B45B-F8F4-CAAB849C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E0E37-E4A0-AF45-5EEB-F830070D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0D443-BCF5-663D-3613-A5A32A5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19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85CB-6347-4B42-A9D3-58D7FC83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A3149-CBC5-55B6-3F7D-B8A6D852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F36F3-306D-500F-C384-C708F927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D0B34-C1EC-ECEC-61C1-B41F9155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84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4718F-DE90-91ED-ED76-5C44380C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DBBB4-C75C-E7A2-348E-9374E2E5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380BE-C788-08F1-BBBF-318977A5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0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5A3B-F53E-73F3-63AC-E3B92475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E7F7-677F-EBE6-39A0-B6E30F484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F6951-B3E3-E03D-56C4-B455DFEBB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C8C70-8C8E-61A4-ECD4-FA5F1B5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60204-51C4-8309-4FBF-0606EE6E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B5A37-698C-4F5C-D724-D4555925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6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A6E7-B5EE-597D-59BB-F301E5C5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E0B40-8A7A-384C-1E0D-1704F1E04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09356-DBB2-BF2E-EEBC-C1F870897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8C118-46DF-F181-B6B9-05F39AA7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3D29F-618D-2AAB-2D5F-101F2F84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BDA28-4449-1802-94EE-8EA87ED2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4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559AA-E5CC-46E4-AB9B-9BFAB6FA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FA9E-F1EA-85F2-5F16-8BB0D0E5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9BD0E-46A5-DAE9-0CBE-E546A8B98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0523-A5F1-470F-6B3F-23D98CBC6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6B8F3-A9A1-9720-C1E9-7BE8629D7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1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8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BD15-C010-49B8-A36D-D4AE60575CE6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7C16E-A2B0-ED85-0F59-A139D149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20" y="4936738"/>
            <a:ext cx="15049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50" y="1901631"/>
            <a:ext cx="849933" cy="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333426-7424-F4E7-3A3B-6CFEE286C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45270"/>
              </p:ext>
            </p:extLst>
          </p:nvPr>
        </p:nvGraphicFramePr>
        <p:xfrm>
          <a:off x="452846" y="1486533"/>
          <a:ext cx="4423144" cy="5090160"/>
        </p:xfrm>
        <a:graphic>
          <a:graphicData uri="http://schemas.openxmlformats.org/drawingml/2006/table">
            <a:tbl>
              <a:tblPr/>
              <a:tblGrid>
                <a:gridCol w="4423144">
                  <a:extLst>
                    <a:ext uri="{9D8B030D-6E8A-4147-A177-3AD203B41FA5}">
                      <a16:colId xmlns:a16="http://schemas.microsoft.com/office/drawing/2014/main" val="3035226642"/>
                    </a:ext>
                  </a:extLst>
                </a:gridCol>
              </a:tblGrid>
              <a:tr h="453914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400" b="0" dirty="0"/>
                        <a:t>STC I - 692 Specific Submissions + General Submissions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4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Surveys and Impact Assessments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Traffic Disruption, Traffic Diversions and Access Issues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Safety Concerns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Impact on Trees, Greenspace and Heritage Parking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Proposed Land Acquisition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Devaluation of Property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Impact During Construction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Need for the Scheme and Alternatives to Infrastructure Improvements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Bus Network and Bus Network Redesign Inadequate Consultation and Public Information Campaign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Alternative Infrastructure Options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Support for the scheme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186785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FDEF0EA5-B900-A4A6-5DFE-97DB49A9B04D}"/>
              </a:ext>
            </a:extLst>
          </p:cNvPr>
          <p:cNvSpPr txBox="1">
            <a:spLocks/>
          </p:cNvSpPr>
          <p:nvPr/>
        </p:nvSpPr>
        <p:spPr>
          <a:xfrm>
            <a:off x="616871" y="286269"/>
            <a:ext cx="6110374" cy="8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IE" sz="4000" b="1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  <a:endParaRPr lang="en-IE" sz="4000" b="1" dirty="0">
              <a:solidFill>
                <a:srgbClr val="007D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8FCA2-605F-BCD1-11F4-AFA7E1116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69" y="1416078"/>
            <a:ext cx="4321803" cy="51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1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333426-7424-F4E7-3A3B-6CFEE286C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524253"/>
              </p:ext>
            </p:extLst>
          </p:nvPr>
        </p:nvGraphicFramePr>
        <p:xfrm>
          <a:off x="446676" y="1168053"/>
          <a:ext cx="4363773" cy="5090160"/>
        </p:xfrm>
        <a:graphic>
          <a:graphicData uri="http://schemas.openxmlformats.org/drawingml/2006/table">
            <a:tbl>
              <a:tblPr/>
              <a:tblGrid>
                <a:gridCol w="4363773">
                  <a:extLst>
                    <a:ext uri="{9D8B030D-6E8A-4147-A177-3AD203B41FA5}">
                      <a16:colId xmlns:a16="http://schemas.microsoft.com/office/drawing/2014/main" val="3035226642"/>
                    </a:ext>
                  </a:extLst>
                </a:gridCol>
              </a:tblGrid>
              <a:tr h="112705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400" b="0" dirty="0"/>
                        <a:t>STC J – 457 Specific Submissions + General Submissions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Surveys and Impact Assessments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Traffic Disruption, Traffic Diversions and Access Issues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Safety Concerns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Impact on Trees, Greenspace and Heritage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Parking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Proposed Land Acquisition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Devaluation of Property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Impact During Construction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Need for the Scheme and Alternatives to Infrastructure Improvements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Bus Network and Bus Network Redesign Inadequate Consultation and Public Information Campaign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Alternative Infrastructure Options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Support for the scheme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186785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FDEF0EA5-B900-A4A6-5DFE-97DB49A9B04D}"/>
              </a:ext>
            </a:extLst>
          </p:cNvPr>
          <p:cNvSpPr txBox="1">
            <a:spLocks/>
          </p:cNvSpPr>
          <p:nvPr/>
        </p:nvSpPr>
        <p:spPr>
          <a:xfrm>
            <a:off x="616871" y="286269"/>
            <a:ext cx="6110374" cy="8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IE" sz="4000" b="1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  <a:endParaRPr lang="en-IE" sz="4000" b="1" dirty="0">
              <a:solidFill>
                <a:srgbClr val="007D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text, sign, screenshot, vector graphics&#10;&#10;Description automatically generated">
            <a:extLst>
              <a:ext uri="{FF2B5EF4-FFF2-40B4-BE49-F238E27FC236}">
                <a16:creationId xmlns:a16="http://schemas.microsoft.com/office/drawing/2014/main" id="{FAB7CC10-D8C9-ABE1-6BE8-47CFC3B4C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10" y="1136474"/>
            <a:ext cx="4406215" cy="51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Transport Corridor 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Maryborough Hill to City Preferred Route Option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03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1421399" y="497796"/>
            <a:ext cx="9144000" cy="7746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STCI – Maryborough Hill to City Key Changes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295" y="1010320"/>
            <a:ext cx="3617213" cy="544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Douglas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Road: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 outbound bus lane is no longer proposed reducing the impact on properties. The bus gate at </a:t>
            </a:r>
            <a:r>
              <a:rPr lang="en-I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Belair Estate has been removed.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To provide bus priority, a  bus gate for outbound traffic is proposed just east of the entrance to St Finbarr’s Hospital.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a typeface="Calibri" panose="020F0502020204030204" pitchFamily="34" charset="0"/>
                <a:cs typeface="Times New Roman" panose="02020603050405020304" pitchFamily="18" charset="0"/>
              </a:rPr>
              <a:t>Nine on-street parking spaces have been retained near the junction with Belair Estate.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a typeface="Calibri" panose="020F0502020204030204" pitchFamily="34" charset="0"/>
                <a:cs typeface="Times New Roman" panose="02020603050405020304" pitchFamily="18" charset="0"/>
              </a:rPr>
              <a:t>Two-way traffic to be maintained between Belair Estate and the bridge over the N27 South Link Road.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bus gates proposed on Douglas Road are to be operational during morning and evening peak hours only. 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08" y="1135011"/>
            <a:ext cx="827532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9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1421399" y="497796"/>
            <a:ext cx="9144000" cy="7746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STCI – Maryborough Hill to City Key Changes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295" y="1321115"/>
            <a:ext cx="3617213" cy="297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On Maryborough Hill an inbound bus lane is no longer proposed between Greendale Road and The Paddocks; bus priority would instead be provided using traffic signals. </a:t>
            </a:r>
            <a:endParaRPr lang="en-GB" sz="1600" dirty="0"/>
          </a:p>
          <a:p>
            <a:endParaRPr lang="en-GB" sz="1600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Two-way traffic to be maintained on Southern Road, and a bus lane removed from this road.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southbound cycle lane has been reintroduced on Southern Road.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08" y="1135011"/>
            <a:ext cx="827532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3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39339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A548BAB-A596-6F98-E250-EECE5B7B0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24" y="1159075"/>
            <a:ext cx="8520387" cy="54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5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52675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A2AF750-F23B-777F-97C2-BC0B67BDA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69" y="1172267"/>
            <a:ext cx="8206298" cy="522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619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92871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C06ED8-20F2-F19F-82E7-35D8534B6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8" y="1173161"/>
            <a:ext cx="8285603" cy="53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15DD8-BA4E-223F-EC99-76AB5930238A}"/>
              </a:ext>
            </a:extLst>
          </p:cNvPr>
          <p:cNvSpPr txBox="1"/>
          <p:nvPr/>
        </p:nvSpPr>
        <p:spPr>
          <a:xfrm>
            <a:off x="3182842" y="845355"/>
            <a:ext cx="61828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/>
              <a:t>Preferred Route Option (PRO) Key Change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08E8BC9-D046-F8B8-0252-817E8751D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67" y="1414462"/>
            <a:ext cx="7969582" cy="51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581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39857C8-625A-9C34-349D-8C0067A5B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9" y="1148140"/>
            <a:ext cx="7498660" cy="50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DC5"/>
                </a:solidFill>
              </a:rPr>
              <a:t>BusConnects Cork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Sustainable Transport Corridors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Second Public Consultation </a:t>
            </a:r>
          </a:p>
          <a:p>
            <a:pPr algn="ctr"/>
            <a:endParaRPr lang="en-US" sz="4800" b="1" dirty="0">
              <a:solidFill>
                <a:srgbClr val="007DC5"/>
              </a:solidFill>
            </a:endParaRPr>
          </a:p>
          <a:p>
            <a:pPr algn="ctr"/>
            <a:r>
              <a:rPr lang="en-US" sz="3600" b="1" dirty="0"/>
              <a:t>Community Forum – Wednesday 26</a:t>
            </a:r>
            <a:r>
              <a:rPr lang="en-US" sz="3600" b="1" baseline="30000" dirty="0"/>
              <a:t>th</a:t>
            </a:r>
            <a:r>
              <a:rPr lang="en-US" sz="3600" b="1" dirty="0"/>
              <a:t> April 2023</a:t>
            </a:r>
          </a:p>
          <a:p>
            <a:pPr algn="ctr"/>
            <a:endParaRPr lang="en-US" sz="3600" dirty="0"/>
          </a:p>
          <a:p>
            <a:pPr marL="714375"/>
            <a:r>
              <a:rPr lang="en-US" sz="3000" dirty="0"/>
              <a:t>Sustainable Transport Corridor I – Maryborough Hill to City</a:t>
            </a:r>
          </a:p>
          <a:p>
            <a:pPr marL="714375"/>
            <a:r>
              <a:rPr lang="en-US" sz="3000" dirty="0"/>
              <a:t>Sustainable Transport Corridor J – Mahon to City</a:t>
            </a:r>
          </a:p>
        </p:txBody>
      </p:sp>
    </p:spTree>
    <p:extLst>
      <p:ext uri="{BB962C8B-B14F-4D97-AF65-F5344CB8AC3E}">
        <p14:creationId xmlns:p14="http://schemas.microsoft.com/office/powerpoint/2010/main" val="294764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5CA4BB1-F0FB-7FD6-CA15-6F81D85A0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13" y="1105412"/>
            <a:ext cx="7598670" cy="51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048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6789923-AB91-8C08-6CBC-4704C242F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26" y="1189608"/>
            <a:ext cx="7770137" cy="49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C68609-5498-70C1-46FD-A7920C231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4" y="1301503"/>
            <a:ext cx="7448931" cy="4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0630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32647A1-B08A-9B49-8EA9-C1F17749F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12" y="1280276"/>
            <a:ext cx="7709169" cy="50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1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18F0E4B-732D-9BB8-40EE-463E7BFC6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39" y="1306732"/>
            <a:ext cx="7568803" cy="50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951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Transport Corridor </a:t>
            </a:r>
            <a:r>
              <a:rPr lang="en-US" sz="4800" b="1" dirty="0">
                <a:solidFill>
                  <a:srgbClr val="007DC5"/>
                </a:solidFill>
                <a:latin typeface="Calibri" panose="020F0502020204030204"/>
              </a:rPr>
              <a:t>J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Mahon to City Preferred Route Option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46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3647678" y="499513"/>
            <a:ext cx="9144000" cy="774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STC J - Mahon to City Key Changes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18" y="926555"/>
            <a:ext cx="3036916" cy="483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Churchyard Lane and </a:t>
            </a:r>
            <a:r>
              <a:rPr lang="en-GB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Boreenmanna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Road the amount of bus lanes proposed have been reduced, retaining the majority of trees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and reducing property impacts.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Additional on-street parking spaces has been provided. New off-street parking spaces are proposed close to </a:t>
            </a:r>
            <a:r>
              <a:rPr lang="en-IE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Ballinlough</a:t>
            </a: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Pitch and Putt and also near the entrance to </a:t>
            </a:r>
            <a:r>
              <a:rPr lang="en-IE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Rockboro</a:t>
            </a: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Primary School.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bus gate on Ave de Rennes will only be active during peak hours. 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65" y="1274159"/>
            <a:ext cx="826770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1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23272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BA7A5C-C7DD-B57B-FB2F-0DE4769BD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5" y="1431790"/>
            <a:ext cx="6053718" cy="401174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999CDFE-F20F-1590-6EE1-588939AC6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47727"/>
            <a:ext cx="5612544" cy="36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4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96849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0ABDFE3-5AFD-3FA1-0D20-5D8A865BF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0" y="1414462"/>
            <a:ext cx="6096212" cy="402907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E7B1ECE-5BE5-5C53-F0D8-1DB3830FE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73" y="1814513"/>
            <a:ext cx="5993449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9608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9808" y="-23903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51627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109F1B-FED7-2874-4CAD-5DD0F63BA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" y="1507894"/>
            <a:ext cx="6006259" cy="404076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C631B4-26FE-8994-6CEE-71AB93C65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59" y="1455674"/>
            <a:ext cx="6185741" cy="40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036" y="628587"/>
            <a:ext cx="108705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lvl="1">
              <a:lnSpc>
                <a:spcPct val="150000"/>
              </a:lnSpc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Independent Chairperson	Simon Nugent </a:t>
            </a:r>
            <a:endParaRPr lang="en-US" sz="3200" dirty="0"/>
          </a:p>
          <a:p>
            <a:pPr lvl="1">
              <a:lnSpc>
                <a:spcPct val="150000"/>
              </a:lnSpc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NTA					Hugh Creegan, Deputy CEO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					Con Kehely, Head of 			                               </a:t>
            </a:r>
            <a:r>
              <a:rPr lang="en-US" sz="3200" dirty="0" err="1">
                <a:solidFill>
                  <a:schemeClr val="dk1"/>
                </a:solidFill>
                <a:sym typeface="Arial"/>
              </a:rPr>
              <a:t>BusConnects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 Regional Cities 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         				 	Terry Brennan, Senior    						Communications 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 err="1">
                <a:solidFill>
                  <a:schemeClr val="dk1"/>
                </a:solidFill>
                <a:sym typeface="Arial"/>
              </a:rPr>
              <a:t>Aecom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					Eoin O’Mahony, Regional 						Director </a:t>
            </a:r>
          </a:p>
        </p:txBody>
      </p:sp>
    </p:spTree>
    <p:extLst>
      <p:ext uri="{BB962C8B-B14F-4D97-AF65-F5344CB8AC3E}">
        <p14:creationId xmlns:p14="http://schemas.microsoft.com/office/powerpoint/2010/main" val="2681136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87258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FA1DB61-BFFC-F729-65FD-EA444D9F1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3" y="1747727"/>
            <a:ext cx="6196846" cy="409586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4EAAB9C-48F9-87CD-E8C4-EA383AD0F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44" y="1734292"/>
            <a:ext cx="6332154" cy="40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169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50000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580ED1-1368-634B-03EB-33D413967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72" y="1499191"/>
            <a:ext cx="7396691" cy="50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9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93227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AD223E9-B11B-46D4-CAA3-2DD1AA538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5" y="1280276"/>
            <a:ext cx="7547991" cy="50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891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2F51650-135A-40ED-8AFA-02CA47FE7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6" y="1101637"/>
            <a:ext cx="5153404" cy="343266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C322AAB-8AEC-79A0-ADDB-023578D39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51" y="2678005"/>
            <a:ext cx="5194590" cy="35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60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009A8D4-CF09-7DD7-D61C-D9B003C9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0" y="1196088"/>
            <a:ext cx="5294803" cy="346163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D85551E-817B-B1AD-3AD2-20FEB4829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83" y="2959807"/>
            <a:ext cx="5006719" cy="33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747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0C57BB-0453-E52F-9FCB-472792E5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3501"/>
              </p:ext>
            </p:extLst>
          </p:nvPr>
        </p:nvGraphicFramePr>
        <p:xfrm>
          <a:off x="1260629" y="1917577"/>
          <a:ext cx="2929631" cy="2601157"/>
        </p:xfrm>
        <a:graphic>
          <a:graphicData uri="http://schemas.openxmlformats.org/drawingml/2006/table">
            <a:tbl>
              <a:tblPr/>
              <a:tblGrid>
                <a:gridCol w="2929631">
                  <a:extLst>
                    <a:ext uri="{9D8B030D-6E8A-4147-A177-3AD203B41FA5}">
                      <a16:colId xmlns:a16="http://schemas.microsoft.com/office/drawing/2014/main" val="3373572895"/>
                    </a:ext>
                  </a:extLst>
                </a:gridCol>
              </a:tblGrid>
              <a:tr h="2601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27992"/>
                  </a:ext>
                </a:extLst>
              </a:tr>
            </a:tbl>
          </a:graphicData>
        </a:graphic>
      </p:graphicFrame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3C8374-2878-D124-5FF6-7AAB19870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99" y="772092"/>
            <a:ext cx="6589444" cy="53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0C57BB-0453-E52F-9FCB-472792E5510B}"/>
              </a:ext>
            </a:extLst>
          </p:cNvPr>
          <p:cNvGraphicFramePr>
            <a:graphicFrameLocks noGrp="1"/>
          </p:cNvGraphicFramePr>
          <p:nvPr/>
        </p:nvGraphicFramePr>
        <p:xfrm>
          <a:off x="1260629" y="1917577"/>
          <a:ext cx="2929631" cy="2601157"/>
        </p:xfrm>
        <a:graphic>
          <a:graphicData uri="http://schemas.openxmlformats.org/drawingml/2006/table">
            <a:tbl>
              <a:tblPr/>
              <a:tblGrid>
                <a:gridCol w="2929631">
                  <a:extLst>
                    <a:ext uri="{9D8B030D-6E8A-4147-A177-3AD203B41FA5}">
                      <a16:colId xmlns:a16="http://schemas.microsoft.com/office/drawing/2014/main" val="3373572895"/>
                    </a:ext>
                  </a:extLst>
                </a:gridCol>
              </a:tblGrid>
              <a:tr h="2601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27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AFC820D-1BC8-AE6F-7861-98F4D234C333}"/>
              </a:ext>
            </a:extLst>
          </p:cNvPr>
          <p:cNvSpPr txBox="1"/>
          <p:nvPr/>
        </p:nvSpPr>
        <p:spPr>
          <a:xfrm>
            <a:off x="2963825" y="2989152"/>
            <a:ext cx="6182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DC5"/>
                </a:solidFill>
                <a:latin typeface="Calibri" panose="020F0502020204030204"/>
              </a:rPr>
              <a:t>Deadline for Submissions Thursday 25</a:t>
            </a:r>
            <a:r>
              <a:rPr lang="en-US" sz="4000" b="1" baseline="30000" dirty="0">
                <a:solidFill>
                  <a:srgbClr val="007DC5"/>
                </a:solidFill>
                <a:latin typeface="Calibri" panose="020F0502020204030204"/>
              </a:rPr>
              <a:t>th</a:t>
            </a:r>
            <a:r>
              <a:rPr lang="en-US" sz="4000" b="1" dirty="0">
                <a:solidFill>
                  <a:srgbClr val="007DC5"/>
                </a:solidFill>
                <a:latin typeface="Calibri" panose="020F0502020204030204"/>
              </a:rPr>
              <a:t> May 2023 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747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715" y="2921794"/>
            <a:ext cx="10870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</a:rPr>
              <a:t>Questions – Comments - Discussion 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Introductions (completed)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Running of meetings</a:t>
            </a:r>
            <a:endParaRPr lang="en-US" sz="3200" dirty="0"/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Preferred Route Options for STC I &amp; J</a:t>
            </a:r>
            <a:endParaRPr lang="en-US" sz="3200" dirty="0"/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Questions – Comments - Discussion</a:t>
            </a:r>
            <a:endParaRPr lang="en-US" sz="3200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3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" y="-2613"/>
            <a:ext cx="12191998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Forum Objectives </a:t>
            </a:r>
            <a:r>
              <a:rPr lang="en-US" sz="4800" b="1" noProof="0" dirty="0">
                <a:solidFill>
                  <a:srgbClr val="007DC5"/>
                </a:solidFill>
                <a:latin typeface="Calibri" panose="020F0502020204030204"/>
              </a:rPr>
              <a:t>&amp;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 of Reference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Two-way communication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–Serve as a two-way communication channel between the NTA and local communities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Information Flow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– Allow provision of information and updates throughout the duration of the project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Answer questions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- Provide answers to concerns and issues raised  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Listen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 – Listen to suggestions on how to improve the proposals, hear constructive ideas and viable alternatives 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Resolve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 – Enable and support the resolution of local issues in a timely manner</a:t>
            </a:r>
          </a:p>
        </p:txBody>
      </p:sp>
    </p:spTree>
    <p:extLst>
      <p:ext uri="{BB962C8B-B14F-4D97-AF65-F5344CB8AC3E}">
        <p14:creationId xmlns:p14="http://schemas.microsoft.com/office/powerpoint/2010/main" val="19246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667" y="446755"/>
            <a:ext cx="1219199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of Meeting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We will endeavor to finish the meeting on time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Please turn mobile phones to silent or off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Chairperson will call on contributors in turn 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State your name and the name of the group you represent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To allow maximum participation, please keep contributions short  </a:t>
            </a:r>
          </a:p>
          <a:p>
            <a:pPr lvl="1">
              <a:buClr>
                <a:schemeClr val="dk1"/>
              </a:buClr>
              <a:buSzPts val="2800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5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47C6661B-E9E0-6067-BC79-4FC77CDF83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5D0C87-E5CD-1962-9B7F-733CD3CC6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2" t="5298" r="2747" b="9518"/>
          <a:stretch/>
        </p:blipFill>
        <p:spPr>
          <a:xfrm>
            <a:off x="1129145" y="219439"/>
            <a:ext cx="9982200" cy="6419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145" y="691801"/>
            <a:ext cx="9772634" cy="14478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948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8DC4921A-8140-8CE8-C779-459A03A51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03" y="7983"/>
            <a:ext cx="733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EFD833-F8D2-562B-3758-20FC92E2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71" y="286269"/>
            <a:ext cx="6110374" cy="881784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DC2374-1744-04AF-8CBD-2C24AFD15FFD}"/>
              </a:ext>
            </a:extLst>
          </p:cNvPr>
          <p:cNvSpPr txBox="1">
            <a:spLocks/>
          </p:cNvSpPr>
          <p:nvPr/>
        </p:nvSpPr>
        <p:spPr>
          <a:xfrm>
            <a:off x="452844" y="1280276"/>
            <a:ext cx="6908537" cy="528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035683"/>
              </a:buClr>
              <a:buNone/>
            </a:pPr>
            <a:endParaRPr lang="en-US" sz="2600" dirty="0"/>
          </a:p>
          <a:p>
            <a:pPr>
              <a:spcAft>
                <a:spcPts val="1200"/>
              </a:spcAft>
              <a:buClr>
                <a:srgbClr val="035683"/>
              </a:buClr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EC6FBDC-84F5-A0CE-9117-F2C7F08774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064" y="1666962"/>
            <a:ext cx="3187092" cy="2254839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D08F37-2451-2615-A70A-D3AA09FB6E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819" y="4001294"/>
            <a:ext cx="2362390" cy="167137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0" name="Picture 19" descr="Text, timeline&#10;&#10;Description automatically generated">
            <a:extLst>
              <a:ext uri="{FF2B5EF4-FFF2-40B4-BE49-F238E27FC236}">
                <a16:creationId xmlns:a16="http://schemas.microsoft.com/office/drawing/2014/main" id="{414BE7C2-E564-B003-796C-234CBA1020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014" y="1666962"/>
            <a:ext cx="1876733" cy="13263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AD7EE0-A876-584E-F07E-4979E40BEF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664" y="4058889"/>
            <a:ext cx="2274294" cy="16072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D12A55E9-4AED-F112-B418-09728B5A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June 30</a:t>
            </a:r>
            <a:r>
              <a:rPr lang="en-US" sz="2400" baseline="30000" dirty="0"/>
              <a:t>th</a:t>
            </a:r>
            <a:r>
              <a:rPr lang="en-US" sz="2400" dirty="0"/>
              <a:t> – Oct 3</a:t>
            </a:r>
            <a:r>
              <a:rPr lang="en-US" sz="2400" baseline="30000" dirty="0"/>
              <a:t>rd</a:t>
            </a:r>
            <a:r>
              <a:rPr lang="en-US" sz="2400" dirty="0"/>
              <a:t> ‘22</a:t>
            </a:r>
          </a:p>
          <a:p>
            <a:r>
              <a:rPr lang="en-US" sz="2400" dirty="0"/>
              <a:t>6 x Public Info Events</a:t>
            </a:r>
          </a:p>
          <a:p>
            <a:r>
              <a:rPr lang="en-US" sz="2400" dirty="0"/>
              <a:t>5 x Community Forums</a:t>
            </a:r>
          </a:p>
          <a:p>
            <a:r>
              <a:rPr lang="en-US" sz="2400" dirty="0"/>
              <a:t>Approx. 3,000 submissions </a:t>
            </a:r>
            <a:r>
              <a:rPr lang="en-US" sz="1400" dirty="0"/>
              <a:t>(2,284 online + 694 email/hardcopy)  </a:t>
            </a:r>
          </a:p>
          <a:p>
            <a:r>
              <a:rPr lang="en-US" sz="2400" dirty="0"/>
              <a:t>35 x Local Groups </a:t>
            </a:r>
          </a:p>
          <a:p>
            <a:r>
              <a:rPr lang="en-US" sz="2400" dirty="0"/>
              <a:t>Approx. 130 Landowner mtgs</a:t>
            </a:r>
          </a:p>
        </p:txBody>
      </p:sp>
    </p:spTree>
    <p:extLst>
      <p:ext uri="{BB962C8B-B14F-4D97-AF65-F5344CB8AC3E}">
        <p14:creationId xmlns:p14="http://schemas.microsoft.com/office/powerpoint/2010/main" val="487030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1253</Words>
  <Application>Microsoft Office PowerPoint</Application>
  <PresentationFormat>Widescreen</PresentationFormat>
  <Paragraphs>179</Paragraphs>
  <Slides>37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Office Theme</vt:lpstr>
      <vt:lpstr>1_Office Theme</vt:lpstr>
      <vt:lpstr>2_Office Theme</vt:lpstr>
      <vt:lpstr>Office Theme</vt:lpstr>
      <vt:lpstr>PowerPoint Presentation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First Public Consultation</vt:lpstr>
      <vt:lpstr>            </vt:lpstr>
      <vt:lpstr>            </vt:lpstr>
      <vt:lpstr>            </vt:lpstr>
      <vt:lpstr>PowerPoint Presentation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Transport in Cork</dc:title>
  <dc:creator>Terry Brennan</dc:creator>
  <cp:lastModifiedBy>Terry Brennan</cp:lastModifiedBy>
  <cp:revision>66</cp:revision>
  <dcterms:created xsi:type="dcterms:W3CDTF">2023-03-25T14:24:28Z</dcterms:created>
  <dcterms:modified xsi:type="dcterms:W3CDTF">2023-05-29T13:38:06Z</dcterms:modified>
</cp:coreProperties>
</file>