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4" r:id="rId4"/>
  </p:sldMasterIdLst>
  <p:notesMasterIdLst>
    <p:notesMasterId r:id="rId56"/>
  </p:notesMasterIdLst>
  <p:sldIdLst>
    <p:sldId id="451" r:id="rId5"/>
    <p:sldId id="452" r:id="rId6"/>
    <p:sldId id="453" r:id="rId7"/>
    <p:sldId id="454" r:id="rId8"/>
    <p:sldId id="455" r:id="rId9"/>
    <p:sldId id="456" r:id="rId10"/>
    <p:sldId id="491" r:id="rId11"/>
    <p:sldId id="470" r:id="rId12"/>
    <p:sldId id="414" r:id="rId13"/>
    <p:sldId id="460" r:id="rId14"/>
    <p:sldId id="486" r:id="rId15"/>
    <p:sldId id="469" r:id="rId16"/>
    <p:sldId id="508" r:id="rId17"/>
    <p:sldId id="509" r:id="rId18"/>
    <p:sldId id="510" r:id="rId19"/>
    <p:sldId id="472" r:id="rId20"/>
    <p:sldId id="464" r:id="rId21"/>
    <p:sldId id="473" r:id="rId22"/>
    <p:sldId id="471" r:id="rId23"/>
    <p:sldId id="500" r:id="rId24"/>
    <p:sldId id="502" r:id="rId25"/>
    <p:sldId id="503" r:id="rId26"/>
    <p:sldId id="504" r:id="rId27"/>
    <p:sldId id="501" r:id="rId28"/>
    <p:sldId id="505" r:id="rId29"/>
    <p:sldId id="513" r:id="rId30"/>
    <p:sldId id="514" r:id="rId31"/>
    <p:sldId id="516" r:id="rId32"/>
    <p:sldId id="515" r:id="rId33"/>
    <p:sldId id="517" r:id="rId34"/>
    <p:sldId id="518" r:id="rId35"/>
    <p:sldId id="519" r:id="rId36"/>
    <p:sldId id="499" r:id="rId37"/>
    <p:sldId id="511" r:id="rId38"/>
    <p:sldId id="512" r:id="rId39"/>
    <p:sldId id="477" r:id="rId40"/>
    <p:sldId id="478" r:id="rId41"/>
    <p:sldId id="481" r:id="rId42"/>
    <p:sldId id="483" r:id="rId43"/>
    <p:sldId id="527" r:id="rId44"/>
    <p:sldId id="528" r:id="rId45"/>
    <p:sldId id="529" r:id="rId46"/>
    <p:sldId id="479" r:id="rId47"/>
    <p:sldId id="480" r:id="rId48"/>
    <p:sldId id="526" r:id="rId49"/>
    <p:sldId id="532" r:id="rId50"/>
    <p:sldId id="506" r:id="rId51"/>
    <p:sldId id="507" r:id="rId52"/>
    <p:sldId id="449" r:id="rId53"/>
    <p:sldId id="490" r:id="rId54"/>
    <p:sldId id="45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2C8F9-8F9B-4EA3-96DF-C93D9BFEA828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8529E-F8AF-408C-95DF-23B13FAB6B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436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32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43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7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914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798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93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720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183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729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72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344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89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34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861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11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976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033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312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664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518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97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172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8242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078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3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6881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5727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168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7199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2015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25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8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670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3713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14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672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212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5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60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48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311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5F285-FFFD-4908-8911-88F63B84F94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90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1E827-6A6D-077E-B78B-8F96542F9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CC3CD-CC79-1781-519B-689081C32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C7D47-C37D-DC2B-14C5-6041E2CB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8ADEE-826D-849B-0CC1-41423566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A5CE1-7732-9315-C948-2A8752141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9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A18CD-E9F5-4236-5FDF-BC9E80CFA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C4C009-DDC2-6CAD-7BEB-59AAF446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22872-CC49-4FE1-BD7C-98051AA23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87D45-1AE9-6DA4-D891-9C78A68EA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B683E-ED87-71A5-E327-C3DE00A67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13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F1E710-1DD0-6500-BE1A-182CC40B6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23AD8-AEC9-A0C2-3722-8A5539BD7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95F43-D903-9893-5894-A3438C71C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D23FE-A8BE-79C3-9D3F-45F67BE4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CE9E3-CDA3-3A08-F806-A7196BA04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60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2655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7BAD-85BA-4E07-ACD6-CD672DD837D9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5374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3BD15-C010-49B8-A36D-D4AE60575CE6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6068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ADF24E-8985-4A5E-B90C-2A06BDEED865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236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C41896-E4B0-4F78-8FC1-AD7222919F2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760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B428-87C4-E142-E44C-BF1054F4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CDC2E-5C88-53D6-6C54-7E7ED135E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BF1E6-DFF0-AD71-9D24-49C76999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94F2B-DDBD-0B75-CCA8-625E41BB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0A152-A993-8673-4DEB-9FC311ADF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20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EE486-DD09-0E37-2F2D-09ABD877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32122-8BF3-DA19-08D5-5FCC1B979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3F533-5A7B-87AE-52D5-4FFB59EE0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84198-8FA5-59B1-80DE-B956B8D6F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5AE95-59F3-E5EF-D959-682DD84E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12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A2B1-F492-8AD1-F52B-B0098896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A0788-15E0-EADA-90F3-72ED0142A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48570-A3A5-EF61-BABA-8571D507B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D43507-EE75-EA46-DE9A-591179613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5CF02-292B-C377-B138-9FB164FA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45DA5-183F-49F9-A1EC-3FCB4016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827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E95DB-A1F7-DB4D-0594-6D9A05E6B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EE375-6279-3DF4-58F6-05A91CB32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808F43-489D-C69C-6352-FCEA00F0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23EC05-1341-F0EC-8661-B22AE04A2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816E2B-4671-D640-6E52-B3099614A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8C588A-96E7-B45B-F8F4-CAAB849CA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E0E37-E4A0-AF45-5EEB-F830070DB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30D443-BCF5-663D-3613-A5A32A51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198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A85CB-6347-4B42-A9D3-58D7FC83C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A3149-CBC5-55B6-3F7D-B8A6D8522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F36F3-306D-500F-C384-C708F927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5D0B34-C1EC-ECEC-61C1-B41F9155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84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4718F-DE90-91ED-ED76-5C44380CA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BDBBB4-C75C-E7A2-348E-9374E2E5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380BE-C788-08F1-BBBF-318977A5D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006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5A3B-F53E-73F3-63AC-E3B92475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E7F7-677F-EBE6-39A0-B6E30F484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F6951-B3E3-E03D-56C4-B455DFEBB9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8C8C70-8C8E-61A4-ECD4-FA5F1B5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560204-51C4-8309-4FBF-0606EE6E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B5A37-698C-4F5C-D724-D4555925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26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7A6E7-B5EE-597D-59BB-F301E5C50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6E0B40-8A7A-384C-1E0D-1704F1E046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09356-DBB2-BF2E-EEBC-C1F870897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8C118-46DF-F181-B6B9-05F39AA7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53D29F-618D-2AAB-2D5F-101F2F84F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BDA28-4449-1802-94EE-8EA87ED21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343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559AA-E5CC-46E4-AB9B-9BFAB6FA4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CFA9E-F1EA-85F2-5F16-8BB0D0E5C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9BD0E-46A5-DAE9-0CBE-E546A8B98F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5FB6-EE24-450E-B5D0-E3BE1D3D90FA}" type="datetimeFigureOut">
              <a:rPr lang="en-GB" smtClean="0"/>
              <a:t>29/05/2023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E0523-A5F1-470F-6B3F-23D98CBC6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6B8F3-A9A1-9720-C1E9-7BE8629D7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DA20E1-3C13-42E7-899E-3D1EDD2AD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611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57BAD-85BA-4E07-ACD6-CD672DD837D9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81275-55F8-4010-9771-D6160AE28C1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1783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3BD15-C010-49B8-A36D-D4AE60575CE6}" type="datetimeFigureOut">
              <a:rPr lang="en-IE" smtClean="0"/>
              <a:t>29/05/2023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70CC2-54F1-4DC0-9CE0-163EF6C454B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94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5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PN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0.PNG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6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97C16E-A2B0-ED85-0F59-A139D149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320" y="4936738"/>
            <a:ext cx="1504950" cy="419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950" y="1901631"/>
            <a:ext cx="849933" cy="2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65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F333426-7424-F4E7-3A3B-6CFEE286C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102716"/>
              </p:ext>
            </p:extLst>
          </p:nvPr>
        </p:nvGraphicFramePr>
        <p:xfrm>
          <a:off x="452846" y="1486533"/>
          <a:ext cx="4423144" cy="5029200"/>
        </p:xfrm>
        <a:graphic>
          <a:graphicData uri="http://schemas.openxmlformats.org/drawingml/2006/table">
            <a:tbl>
              <a:tblPr/>
              <a:tblGrid>
                <a:gridCol w="4423144">
                  <a:extLst>
                    <a:ext uri="{9D8B030D-6E8A-4147-A177-3AD203B41FA5}">
                      <a16:colId xmlns:a16="http://schemas.microsoft.com/office/drawing/2014/main" val="3035226642"/>
                    </a:ext>
                  </a:extLst>
                </a:gridCol>
              </a:tblGrid>
              <a:tr h="4539147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400" b="0" dirty="0"/>
                        <a:t>STC E -  437 Specific Submissions + General Submissions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400" b="0" dirty="0"/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Vulnerable Road User Safety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Traffic Disruption due to Traffic Diversions / Increased Traffic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Proposed Land Acquisition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Removal of Trees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Access to Property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Supportive of Scheme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Loss of Parking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Devaluation of Property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Inadequacies in Consultation Process Alternative Solutions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Increased Air and Noise Pollution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Bus Network / Infrastructure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800" dirty="0"/>
                        <a:t>Business and Retail Impact</a:t>
                      </a:r>
                      <a:endParaRPr lang="en-GB" sz="1800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3186785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FDEF0EA5-B900-A4A6-5DFE-97DB49A9B04D}"/>
              </a:ext>
            </a:extLst>
          </p:cNvPr>
          <p:cNvSpPr txBox="1">
            <a:spLocks/>
          </p:cNvSpPr>
          <p:nvPr/>
        </p:nvSpPr>
        <p:spPr>
          <a:xfrm>
            <a:off x="616871" y="286269"/>
            <a:ext cx="6110374" cy="88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IE" sz="4000" b="1">
                <a:solidFill>
                  <a:srgbClr val="007D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Public Consultation</a:t>
            </a:r>
            <a:endParaRPr lang="en-IE" sz="4000" b="1" dirty="0">
              <a:solidFill>
                <a:srgbClr val="007D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screenshot of a phone&#10;&#10;Description automatically generated with low confidence">
            <a:extLst>
              <a:ext uri="{FF2B5EF4-FFF2-40B4-BE49-F238E27FC236}">
                <a16:creationId xmlns:a16="http://schemas.microsoft.com/office/drawing/2014/main" id="{8FE20276-074C-2129-F934-481CFE794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67" y="1259347"/>
            <a:ext cx="3718882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10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F333426-7424-F4E7-3A3B-6CFEE286C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840967"/>
              </p:ext>
            </p:extLst>
          </p:nvPr>
        </p:nvGraphicFramePr>
        <p:xfrm>
          <a:off x="446676" y="1168053"/>
          <a:ext cx="4363773" cy="4846320"/>
        </p:xfrm>
        <a:graphic>
          <a:graphicData uri="http://schemas.openxmlformats.org/drawingml/2006/table">
            <a:tbl>
              <a:tblPr/>
              <a:tblGrid>
                <a:gridCol w="4363773">
                  <a:extLst>
                    <a:ext uri="{9D8B030D-6E8A-4147-A177-3AD203B41FA5}">
                      <a16:colId xmlns:a16="http://schemas.microsoft.com/office/drawing/2014/main" val="3035226642"/>
                    </a:ext>
                  </a:extLst>
                </a:gridCol>
              </a:tblGrid>
              <a:tr h="1127051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2400" b="0" dirty="0"/>
                        <a:t>STC F – 169 Specific Submissions + General Submissions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en-GB" sz="2400" b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Vulnerable Road User Safety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Traffic Disruption due to Traffic Diversions / Increased Traffic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Proposed Land Acquisition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Removal of Trees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Access to Property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Supportive of Scheme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Loss of Parking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Devaluation of Property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Inadequacies in Consultation Process Alternative Solutions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Increased Air and Noise Pollution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Bus Network / Infrastructure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Presentation Brothers Pedestrian and Cycle Facility</a:t>
                      </a:r>
                      <a:endParaRPr lang="en-GB" sz="1600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13186785"/>
                  </a:ext>
                </a:extLst>
              </a:tr>
            </a:tbl>
          </a:graphicData>
        </a:graphic>
      </p:graphicFrame>
      <p:sp>
        <p:nvSpPr>
          <p:cNvPr id="16" name="Title 1">
            <a:extLst>
              <a:ext uri="{FF2B5EF4-FFF2-40B4-BE49-F238E27FC236}">
                <a16:creationId xmlns:a16="http://schemas.microsoft.com/office/drawing/2014/main" id="{FDEF0EA5-B900-A4A6-5DFE-97DB49A9B04D}"/>
              </a:ext>
            </a:extLst>
          </p:cNvPr>
          <p:cNvSpPr txBox="1">
            <a:spLocks/>
          </p:cNvSpPr>
          <p:nvPr/>
        </p:nvSpPr>
        <p:spPr>
          <a:xfrm>
            <a:off x="616871" y="286269"/>
            <a:ext cx="6110374" cy="881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IE" sz="4000" b="1">
                <a:solidFill>
                  <a:srgbClr val="007D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Public Consultation</a:t>
            </a:r>
            <a:endParaRPr lang="en-IE" sz="4000" b="1" dirty="0">
              <a:solidFill>
                <a:srgbClr val="007DC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ED3A6E5-03EB-C471-9F3C-D1A3901F4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245" y="1004543"/>
            <a:ext cx="3734124" cy="53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67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Transport Corridor </a:t>
            </a:r>
            <a:r>
              <a:rPr lang="en-US" sz="4800" b="1" dirty="0">
                <a:solidFill>
                  <a:srgbClr val="007DC5"/>
                </a:solidFill>
                <a:latin typeface="Calibri" panose="020F0502020204030204"/>
              </a:rPr>
              <a:t>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7DC5"/>
                </a:solidFill>
                <a:latin typeface="Calibri" panose="020F0502020204030204"/>
                <a:sym typeface="Arial"/>
              </a:rPr>
              <a:t>Ballincolling</a:t>
            </a: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 to City Preferred Route Option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030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293600" y="250710"/>
            <a:ext cx="1003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Sustainable Transport Corridor E - Ballincollig to City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3485" y="973228"/>
            <a:ext cx="3022477" cy="7131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Times New Roman" panose="02020603050405020304" pitchFamily="18" charset="0"/>
              </a:rPr>
              <a:t>Between Old </a:t>
            </a:r>
            <a:r>
              <a:rPr lang="en-US" sz="1600" dirty="0" err="1">
                <a:cs typeface="Times New Roman" panose="02020603050405020304" pitchFamily="18" charset="0"/>
              </a:rPr>
              <a:t>Macroom</a:t>
            </a:r>
            <a:r>
              <a:rPr lang="en-US" sz="1600" dirty="0">
                <a:cs typeface="Times New Roman" panose="02020603050405020304" pitchFamily="18" charset="0"/>
              </a:rPr>
              <a:t> Road to Old Fort Road – various changes have been made along this section, using signal controlled priority, to reduce road widening and property impacts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Ballincollig Town Centre: The bus gate previously proposed is no longer part of the scheme and more on-street car parking spaces have been retained</a:t>
            </a:r>
            <a:r>
              <a:rPr lang="en-GB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Between Town Centre and </a:t>
            </a:r>
            <a:r>
              <a:rPr lang="en-US" sz="16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Poulavone</a:t>
            </a:r>
            <a:r>
              <a:rPr lang="en-US" sz="16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R/B – various changes have been made along this section, using signal controlled priority, to reduce road widening and property impacts</a:t>
            </a:r>
            <a:endParaRPr lang="en-GB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IE" dirty="0"/>
          </a:p>
          <a:p>
            <a:endParaRPr lang="en-IE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22" y="897041"/>
            <a:ext cx="8579646" cy="54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17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293600" y="250710"/>
            <a:ext cx="1003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Sustainable Transport Corridor E - Ballincollig to City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295" y="657344"/>
            <a:ext cx="2884471" cy="5944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Dedicated bus lanes are no longer proposed along Model Farm Road between </a:t>
            </a:r>
            <a:r>
              <a:rPr lang="en-IE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Carrigrohane</a:t>
            </a: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Road and </a:t>
            </a:r>
            <a:r>
              <a:rPr lang="en-IE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Inchigaggin</a:t>
            </a: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Lane. Instead, inbound and outbound bus gates are proposed to operate during peak hours, significantly reducing property impacts.</a:t>
            </a:r>
          </a:p>
          <a:p>
            <a:pPr marL="34290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new link road connecting Model Farm Road and the N22 </a:t>
            </a:r>
            <a:r>
              <a:rPr lang="en-IE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Carrigrohane</a:t>
            </a: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Road is proposed to facilitate traffic diverting from the bus gate on Model Farm Road.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600" dirty="0"/>
          </a:p>
          <a:p>
            <a:endParaRPr lang="en-IE" dirty="0"/>
          </a:p>
          <a:p>
            <a:endParaRPr lang="en-IE" dirty="0"/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085" y="897041"/>
            <a:ext cx="8583912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28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293600" y="250710"/>
            <a:ext cx="1003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Sustainable Transport Corridor E - Ballincollig to City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295" y="657344"/>
            <a:ext cx="2884471" cy="703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Along Model Farm Road, between Rossa Avenue and Dennehy’s Cross: Proposals for this section have been revised to reduce the length of bus lanes and extent of road widening required. </a:t>
            </a:r>
            <a:endParaRPr lang="en-GB" sz="1600" dirty="0"/>
          </a:p>
          <a:p>
            <a:endParaRPr lang="en-US" sz="1600" dirty="0"/>
          </a:p>
          <a:p>
            <a:pPr marL="342900" lvl="0" indent="-342900" algn="just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location of the bus gate on College Road has been moved slightly and it is now located to the east of College View. 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Donovan’s Road it is no longer proposed to construct a new pedestrian bridge adjacent to Donovan’s Bridge within the grounds of University College Cork. In lieu of this it is proposed to restrict vehicular movement across the bridge to one-way at a time.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  <a:p>
            <a:endParaRPr lang="en-IE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522" y="897041"/>
            <a:ext cx="8579646" cy="543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4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439339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6132CE5-B4CE-E061-89E6-5F1BB15BD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71" y="1280276"/>
            <a:ext cx="6736810" cy="442367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D2009D6-1544-D5BA-10A2-F0A3FBC0C4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21" y="1585865"/>
            <a:ext cx="6341372" cy="426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59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492871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AC910A7C-9E7B-5CC2-C14C-07E663A4B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76" y="1499191"/>
            <a:ext cx="7107394" cy="466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09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52675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4D576B6-D455-5606-79AE-F7C0A570E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600"/>
            <a:ext cx="7273554" cy="4865628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A842FAA-EDDA-C53A-1361-A57416429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56" y="1595207"/>
            <a:ext cx="6809808" cy="44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4619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15DD8-BA4E-223F-EC99-76AB5930238A}"/>
              </a:ext>
            </a:extLst>
          </p:cNvPr>
          <p:cNvSpPr txBox="1"/>
          <p:nvPr/>
        </p:nvSpPr>
        <p:spPr>
          <a:xfrm>
            <a:off x="3182842" y="845355"/>
            <a:ext cx="618283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00" dirty="0"/>
              <a:t>Preferred Route Option (PRO) Key Change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05C4D2C-609D-4C53-E7F3-EF0841254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723" y="1440212"/>
            <a:ext cx="7426649" cy="497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58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113" y="628587"/>
            <a:ext cx="103584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DC5"/>
                </a:solidFill>
              </a:rPr>
              <a:t>BusConnects Cork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Sustainable Transport Corridors </a:t>
            </a:r>
          </a:p>
          <a:p>
            <a:pPr algn="ctr"/>
            <a:r>
              <a:rPr lang="en-US" sz="4800" b="1" dirty="0">
                <a:solidFill>
                  <a:srgbClr val="007DC5"/>
                </a:solidFill>
              </a:rPr>
              <a:t>Second Public Consultation </a:t>
            </a:r>
          </a:p>
          <a:p>
            <a:pPr algn="ctr"/>
            <a:endParaRPr lang="en-US" sz="4800" b="1" dirty="0">
              <a:solidFill>
                <a:srgbClr val="007DC5"/>
              </a:solidFill>
            </a:endParaRPr>
          </a:p>
          <a:p>
            <a:pPr algn="ctr"/>
            <a:r>
              <a:rPr lang="en-US" sz="3600" b="1" dirty="0"/>
              <a:t>Community Forum – Thursday 27</a:t>
            </a:r>
            <a:r>
              <a:rPr lang="en-US" sz="3600" b="1" baseline="30000" dirty="0"/>
              <a:t>th</a:t>
            </a:r>
            <a:r>
              <a:rPr lang="en-US" sz="3600" b="1" dirty="0"/>
              <a:t> April 2023</a:t>
            </a:r>
          </a:p>
          <a:p>
            <a:pPr algn="ctr"/>
            <a:endParaRPr lang="en-US" sz="3600" dirty="0"/>
          </a:p>
          <a:p>
            <a:pPr marL="714375"/>
            <a:r>
              <a:rPr lang="en-US" sz="3000" dirty="0"/>
              <a:t>Sustainable Transport Corridor E – Ballincollig to City</a:t>
            </a:r>
          </a:p>
          <a:p>
            <a:pPr marL="714375"/>
            <a:r>
              <a:rPr lang="en-US" sz="3000" dirty="0"/>
              <a:t>Sustainable Transport Corridor F – </a:t>
            </a:r>
            <a:r>
              <a:rPr lang="en-US" sz="3000" dirty="0" err="1"/>
              <a:t>Bishopstown</a:t>
            </a:r>
            <a:r>
              <a:rPr lang="en-US" sz="3000" dirty="0"/>
              <a:t> to City</a:t>
            </a:r>
          </a:p>
        </p:txBody>
      </p:sp>
    </p:spTree>
    <p:extLst>
      <p:ext uri="{BB962C8B-B14F-4D97-AF65-F5344CB8AC3E}">
        <p14:creationId xmlns:p14="http://schemas.microsoft.com/office/powerpoint/2010/main" val="2947640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ABC0E9E-2965-EA40-482E-8F37B6B09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27" y="1414462"/>
            <a:ext cx="7795936" cy="52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9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0C1CBA2-95E0-B263-7A44-DD13720AF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66" y="1270660"/>
            <a:ext cx="7696867" cy="526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10487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5933C9D-A418-F4CB-28D3-E94166AA8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6" y="2379417"/>
            <a:ext cx="5174864" cy="3481916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EB45CE1-B844-CD60-12AB-09E21E7B2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95" y="1633259"/>
            <a:ext cx="5813850" cy="38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21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2911673-FE91-B346-7D94-70A9FE5CA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2" y="2473907"/>
            <a:ext cx="5615539" cy="3849857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82A4C3C-E703-B5E1-C77B-B1E4F9418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74" y="1747727"/>
            <a:ext cx="6069466" cy="40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06309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EA4834A-81D9-C6B5-80D8-0ACCA44E2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02" y="1280276"/>
            <a:ext cx="7978831" cy="529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1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CA3B19B-67C7-3F60-ABFC-079A8C4BE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60" y="1153970"/>
            <a:ext cx="7849280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9951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0040772-42FE-CF65-0794-587F7A1AC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80" y="2130881"/>
            <a:ext cx="4542420" cy="294774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467FE054-A349-3C90-39D9-4E3E640EED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64" y="1747727"/>
            <a:ext cx="4803493" cy="323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70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E15C9CC-831C-0ABF-D5B0-4D36C8C51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1" y="1747727"/>
            <a:ext cx="5130900" cy="343538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52017F3-2AF1-75C9-D424-12B5A95E2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81" y="1499191"/>
            <a:ext cx="5130900" cy="34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4550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C193E5EE-8CBA-F32F-3325-FB4071348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6" y="1747727"/>
            <a:ext cx="5457761" cy="3660037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14D538C-7E6F-EFBD-A217-EDF07FCCAF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43" y="1792772"/>
            <a:ext cx="5625912" cy="38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86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13ACCA13-B0AF-84A1-A70B-3769998C5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70" y="1631453"/>
            <a:ext cx="5718129" cy="381208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0485A8C-0611-AD16-6EFF-BA2CEE35C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25" y="1775731"/>
            <a:ext cx="5481561" cy="367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9378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6036" y="628587"/>
            <a:ext cx="108705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Introductions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lvl="1">
              <a:lnSpc>
                <a:spcPct val="150000"/>
              </a:lnSpc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Independent Chairperson	Simon Nugent </a:t>
            </a:r>
            <a:endParaRPr lang="en-US" sz="3200" dirty="0"/>
          </a:p>
          <a:p>
            <a:pPr lvl="1">
              <a:lnSpc>
                <a:spcPct val="150000"/>
              </a:lnSpc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NTA					Hugh Creegan, Deputy CEO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					Robert Curley, Senior Project 					Manager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         				 	Terry Brennan, Senior    						Communications Manager</a:t>
            </a:r>
          </a:p>
          <a:p>
            <a:pPr lvl="1">
              <a:spcAft>
                <a:spcPts val="1800"/>
              </a:spcAft>
              <a:buClr>
                <a:schemeClr val="dk1"/>
              </a:buClr>
              <a:buSzPts val="2800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ROD/</a:t>
            </a:r>
            <a:r>
              <a:rPr lang="en-US" sz="3200" dirty="0" err="1">
                <a:solidFill>
                  <a:schemeClr val="dk1"/>
                </a:solidFill>
                <a:sym typeface="Arial"/>
              </a:rPr>
              <a:t>Typsa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					Elio Rapa, Scheme Project   						Manager </a:t>
            </a:r>
          </a:p>
        </p:txBody>
      </p:sp>
    </p:spTree>
    <p:extLst>
      <p:ext uri="{BB962C8B-B14F-4D97-AF65-F5344CB8AC3E}">
        <p14:creationId xmlns:p14="http://schemas.microsoft.com/office/powerpoint/2010/main" val="2681136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E111804-0904-4880-2EDE-1E5DC8A70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02" y="1280276"/>
            <a:ext cx="7788315" cy="52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02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829450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791207D-B80F-2A1A-9F75-B755F9641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40" y="1414462"/>
            <a:ext cx="7834039" cy="51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18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1E2E940-BD5D-0107-3966-9731704F3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58" y="1967916"/>
            <a:ext cx="5525803" cy="3678483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551893D-7412-9E65-CD94-13A952A47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467" y="2220812"/>
            <a:ext cx="5533315" cy="36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71859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844" y="1270660"/>
            <a:ext cx="108705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Overview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Sustainable Transport Corridor F: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7DC5"/>
                </a:solidFill>
                <a:latin typeface="Calibri" panose="020F0502020204030204"/>
                <a:sym typeface="Arial"/>
              </a:rPr>
              <a:t>Bishopstown</a:t>
            </a:r>
            <a:r>
              <a:rPr lang="en-US" sz="4800" b="1" dirty="0">
                <a:solidFill>
                  <a:srgbClr val="007DC5"/>
                </a:solidFill>
                <a:latin typeface="Calibri" panose="020F0502020204030204"/>
                <a:sym typeface="Arial"/>
              </a:rPr>
              <a:t> to City Preferred Route Option</a:t>
            </a:r>
            <a:endParaRPr lang="en-US" sz="3200" dirty="0">
              <a:solidFill>
                <a:schemeClr val="dk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2468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053548" y="250710"/>
            <a:ext cx="1027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Sustainable Transport Corridor F - Bishopstown to City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95" y="910103"/>
            <a:ext cx="3173482" cy="567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6000"/>
              </a:lnSpc>
              <a:buFont typeface="Symbol" panose="05050102010706020507" pitchFamily="18" charset="2"/>
              <a:buChar char=""/>
            </a:pPr>
            <a:r>
              <a:rPr lang="en-IE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Curraheen</a:t>
            </a: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Road: Use of signal controlled priority has removed the need for a section of dedicated bus lane and road widening.</a:t>
            </a:r>
          </a:p>
          <a:p>
            <a:pPr lvl="0">
              <a:lnSpc>
                <a:spcPct val="106000"/>
              </a:lnSpc>
            </a:pP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Bishopstown</a:t>
            </a: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Road: Reduction in length of dedicated bus lanes. </a:t>
            </a:r>
          </a:p>
          <a:p>
            <a:pPr marL="34290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proposed cycle tracks through the Presentation College grounds and alon</a:t>
            </a:r>
            <a:r>
              <a:rPr lang="en-I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Wilton Road have been removed. These have been replaced by a quiet route along Wilton Avenue, through CUH grounds and </a:t>
            </a:r>
            <a:r>
              <a:rPr lang="en-I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Bishopstown</a:t>
            </a:r>
            <a:r>
              <a:rPr lang="en-I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Avenue, and also by cycle facilities along </a:t>
            </a:r>
            <a:r>
              <a:rPr lang="en-IE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Glasheen</a:t>
            </a:r>
            <a:r>
              <a:rPr lang="en-I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Road, Cottage Mews and Schoolboy’s Lane.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18" y="897041"/>
            <a:ext cx="827532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20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51C285-0025-117B-56C2-369970EFF756}"/>
              </a:ext>
            </a:extLst>
          </p:cNvPr>
          <p:cNvSpPr txBox="1"/>
          <p:nvPr/>
        </p:nvSpPr>
        <p:spPr>
          <a:xfrm>
            <a:off x="1053548" y="250710"/>
            <a:ext cx="1027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Sustainable Transport Corridor F - Bishopstown to City</a:t>
            </a:r>
            <a:endParaRPr kumimoji="0" lang="en-I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295" y="897041"/>
            <a:ext cx="3023259" cy="5244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cycle route proposed across Kingsley Bridge, through the Sacred Heart Church grounds connecting to the existing quiet street treatment on Mardyke Walk, reducing the need for land acquisition.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Removal of a section of outbound bus lane on Western Road between Mardyke Walk and Gaol Walk.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E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Inclusion of cycle facilities along Sunday’s Well Road by means of a new boardwalk, and Western Road by means of a new pedestrian and cycle bridge adjacent Thomas Davis Bridge.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20" y="897041"/>
            <a:ext cx="8275320" cy="518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8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023272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8359FC8-A126-300D-0805-C445D667B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16" y="1414462"/>
            <a:ext cx="6541403" cy="441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84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996849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14" name="Picture 13" descr="Diagram, map&#10;&#10;Description automatically generated">
            <a:extLst>
              <a:ext uri="{FF2B5EF4-FFF2-40B4-BE49-F238E27FC236}">
                <a16:creationId xmlns:a16="http://schemas.microsoft.com/office/drawing/2014/main" id="{B0CE545E-C4D7-C5B8-5552-9E4B330CB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12" y="1626696"/>
            <a:ext cx="6856949" cy="461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096088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9808" y="-23903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551627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D0B660B-5EC5-FD7C-D379-365319EAD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98" y="1624060"/>
            <a:ext cx="6530906" cy="4366638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418F9727-A79C-27D3-C79F-16274B4DF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47" y="1129833"/>
            <a:ext cx="5540025" cy="371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87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787258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3E4A4E1-950B-7488-F523-ED091CB11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9" y="2392168"/>
            <a:ext cx="6534490" cy="4269623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B3241ED-9B5D-1899-3C97-F1BE02770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30" y="1561810"/>
            <a:ext cx="6326178" cy="413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8169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8113" y="628587"/>
            <a:ext cx="1035843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Introductions (completed)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Running of meetings</a:t>
            </a:r>
            <a:endParaRPr lang="en-US" sz="3200" dirty="0"/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Preferred Route Options for STC E &amp; F</a:t>
            </a:r>
            <a:endParaRPr lang="en-US" sz="3200" dirty="0"/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Questions – Comments - Discussion</a:t>
            </a:r>
            <a:endParaRPr lang="en-US" sz="3200" dirty="0"/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30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0BA5789-4DF1-7F18-F06F-64A8592DD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7" y="2571237"/>
            <a:ext cx="6019993" cy="405056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EE6363E-D0F2-37F0-1805-4C409B469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20" y="1589638"/>
            <a:ext cx="6800738" cy="45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66344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430D431-5D74-9AE3-B3EA-FF7AF6273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02" y="1334587"/>
            <a:ext cx="7879763" cy="517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34609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2476DD4-F025-C9A6-DB47-6722C363D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37" y="1322308"/>
            <a:ext cx="7727350" cy="52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87951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50000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7F2F5E4-B24A-58FD-A9E4-D5E6C51A6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67" y="1499190"/>
            <a:ext cx="7205816" cy="47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49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993227"/>
              </p:ext>
            </p:extLst>
          </p:nvPr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2987FF89-5FDE-C9D5-73BF-86BF1EDF5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50" y="1199694"/>
            <a:ext cx="7948349" cy="52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38913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7A3FB0A-32D1-B66F-7168-D3921C2A7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344" y="1450729"/>
            <a:ext cx="6445832" cy="43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98689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C43E1D9-9D73-77D2-86FC-27CDD4EED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462" y="1395552"/>
            <a:ext cx="7331075" cy="50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6484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Emerging Preferred Route (EPR)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20136F63-BAD3-C3BA-035C-720C4FA05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19" y="1574404"/>
            <a:ext cx="7186206" cy="47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602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9616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02755A0-4708-3938-0B07-3C99B7695995}"/>
              </a:ext>
            </a:extLst>
          </p:cNvPr>
          <p:cNvGraphicFramePr>
            <a:graphicFrameLocks noGrp="1"/>
          </p:cNvGraphicFramePr>
          <p:nvPr/>
        </p:nvGraphicFramePr>
        <p:xfrm>
          <a:off x="2860158" y="648586"/>
          <a:ext cx="6794205" cy="850605"/>
        </p:xfrm>
        <a:graphic>
          <a:graphicData uri="http://schemas.openxmlformats.org/drawingml/2006/table">
            <a:tbl>
              <a:tblPr/>
              <a:tblGrid>
                <a:gridCol w="6794205">
                  <a:extLst>
                    <a:ext uri="{9D8B030D-6E8A-4147-A177-3AD203B41FA5}">
                      <a16:colId xmlns:a16="http://schemas.microsoft.com/office/drawing/2014/main" val="1077556532"/>
                    </a:ext>
                  </a:extLst>
                </a:gridCol>
              </a:tblGrid>
              <a:tr h="850605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Preferred Route Option (PRO) Key Changes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31954973"/>
                  </a:ext>
                </a:extLst>
              </a:tr>
            </a:tbl>
          </a:graphicData>
        </a:graphic>
      </p:graphicFrame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3041D9F-DDA5-6E6D-FBD9-4FF5BBD22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47" y="1250759"/>
            <a:ext cx="7902625" cy="53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0747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0C57BB-0453-E52F-9FCB-472792E55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33501"/>
              </p:ext>
            </p:extLst>
          </p:nvPr>
        </p:nvGraphicFramePr>
        <p:xfrm>
          <a:off x="1260629" y="1917577"/>
          <a:ext cx="2929631" cy="2601157"/>
        </p:xfrm>
        <a:graphic>
          <a:graphicData uri="http://schemas.openxmlformats.org/drawingml/2006/table">
            <a:tbl>
              <a:tblPr/>
              <a:tblGrid>
                <a:gridCol w="2929631">
                  <a:extLst>
                    <a:ext uri="{9D8B030D-6E8A-4147-A177-3AD203B41FA5}">
                      <a16:colId xmlns:a16="http://schemas.microsoft.com/office/drawing/2014/main" val="3373572895"/>
                    </a:ext>
                  </a:extLst>
                </a:gridCol>
              </a:tblGrid>
              <a:tr h="2601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627992"/>
                  </a:ext>
                </a:extLst>
              </a:tr>
            </a:tbl>
          </a:graphicData>
        </a:graphic>
      </p:graphicFrame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E3C8374-2878-D124-5FF6-7AAB19870E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99" y="772092"/>
            <a:ext cx="6589444" cy="531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7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" y="-2613"/>
            <a:ext cx="12191998" cy="641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Forum Objectives </a:t>
            </a:r>
            <a:r>
              <a:rPr lang="en-US" sz="4800" b="1" noProof="0" dirty="0">
                <a:solidFill>
                  <a:srgbClr val="007DC5"/>
                </a:solidFill>
                <a:latin typeface="Calibri" panose="020F0502020204030204"/>
              </a:rPr>
              <a:t>&amp;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Terms of Reference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Two-way communication 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–Serve as a two-way communication channel between the NTA and local communities</a:t>
            </a: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Information Flow 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– Allow provision of information and updates throughout the duration of the project</a:t>
            </a: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Answer questions 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- Provide answers to concerns and issues raised  </a:t>
            </a: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Listen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 – Listen to suggestions on how to improve the proposals, hear constructive ideas and viable alternatives </a:t>
            </a:r>
          </a:p>
          <a:p>
            <a:pPr marL="742950" lvl="1" indent="-285750">
              <a:spcAft>
                <a:spcPts val="1800"/>
              </a:spcAft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b="1" dirty="0">
                <a:solidFill>
                  <a:schemeClr val="dk1"/>
                </a:solidFill>
                <a:sym typeface="Arial"/>
              </a:rPr>
              <a:t>Resolve</a:t>
            </a:r>
            <a:r>
              <a:rPr lang="en-US" sz="3200" dirty="0">
                <a:solidFill>
                  <a:schemeClr val="dk1"/>
                </a:solidFill>
                <a:sym typeface="Arial"/>
              </a:rPr>
              <a:t> – Enable and support the resolution of local issues in a timely manner</a:t>
            </a:r>
          </a:p>
        </p:txBody>
      </p:sp>
    </p:spTree>
    <p:extLst>
      <p:ext uri="{BB962C8B-B14F-4D97-AF65-F5344CB8AC3E}">
        <p14:creationId xmlns:p14="http://schemas.microsoft.com/office/powerpoint/2010/main" val="1924631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38668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0C57BB-0453-E52F-9FCB-472792E5510B}"/>
              </a:ext>
            </a:extLst>
          </p:cNvPr>
          <p:cNvGraphicFramePr>
            <a:graphicFrameLocks noGrp="1"/>
          </p:cNvGraphicFramePr>
          <p:nvPr/>
        </p:nvGraphicFramePr>
        <p:xfrm>
          <a:off x="1260629" y="1917577"/>
          <a:ext cx="2929631" cy="2601157"/>
        </p:xfrm>
        <a:graphic>
          <a:graphicData uri="http://schemas.openxmlformats.org/drawingml/2006/table">
            <a:tbl>
              <a:tblPr/>
              <a:tblGrid>
                <a:gridCol w="2929631">
                  <a:extLst>
                    <a:ext uri="{9D8B030D-6E8A-4147-A177-3AD203B41FA5}">
                      <a16:colId xmlns:a16="http://schemas.microsoft.com/office/drawing/2014/main" val="3373572895"/>
                    </a:ext>
                  </a:extLst>
                </a:gridCol>
              </a:tblGrid>
              <a:tr h="2601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6279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AFC820D-1BC8-AE6F-7861-98F4D234C333}"/>
              </a:ext>
            </a:extLst>
          </p:cNvPr>
          <p:cNvSpPr txBox="1"/>
          <p:nvPr/>
        </p:nvSpPr>
        <p:spPr>
          <a:xfrm>
            <a:off x="2963825" y="2989152"/>
            <a:ext cx="61828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DC5"/>
                </a:solidFill>
                <a:latin typeface="Calibri" panose="020F0502020204030204"/>
              </a:rPr>
              <a:t>Deadline for Submissions Thursday 25</a:t>
            </a:r>
            <a:r>
              <a:rPr lang="en-US" sz="4000" b="1" baseline="30000" dirty="0">
                <a:solidFill>
                  <a:srgbClr val="007DC5"/>
                </a:solidFill>
                <a:latin typeface="Calibri" panose="020F0502020204030204"/>
              </a:rPr>
              <a:t>th</a:t>
            </a:r>
            <a:r>
              <a:rPr lang="en-US" sz="4000" b="1" dirty="0">
                <a:solidFill>
                  <a:srgbClr val="007DC5"/>
                </a:solidFill>
                <a:latin typeface="Calibri" panose="020F0502020204030204"/>
              </a:rPr>
              <a:t> May 2023 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747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0715" y="2921794"/>
            <a:ext cx="10870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DC5"/>
                </a:solidFill>
                <a:latin typeface="Calibri" panose="020F0502020204030204"/>
              </a:rPr>
              <a:t>Questions – Comments - Discussion 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007D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3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38667" y="446755"/>
            <a:ext cx="12191998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D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Running of Meeting</a:t>
            </a: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We will endeavor to finish the meeting on time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Please turn mobile phones to silent or off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Chairperson will call on contributors in turn 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State your name and the name of the group you represent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r>
              <a:rPr lang="en-US" sz="3200" dirty="0">
                <a:solidFill>
                  <a:schemeClr val="dk1"/>
                </a:solidFill>
                <a:sym typeface="Arial"/>
              </a:rPr>
              <a:t>To allow maximum participation, please keep contributions short  </a:t>
            </a:r>
          </a:p>
          <a:p>
            <a:pPr lvl="1">
              <a:buClr>
                <a:schemeClr val="dk1"/>
              </a:buClr>
              <a:buSzPts val="2800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742950" lvl="1" indent="-285750">
              <a:buClr>
                <a:schemeClr val="dk1"/>
              </a:buClr>
              <a:buSzPts val="2800"/>
              <a:buFont typeface="Arial"/>
              <a:buChar char="•"/>
              <a:tabLst>
                <a:tab pos="2603500" algn="l"/>
              </a:tabLst>
            </a:pPr>
            <a:endParaRPr lang="en-US" sz="3200" dirty="0">
              <a:solidFill>
                <a:schemeClr val="dk1"/>
              </a:solidFill>
              <a:sym typeface="Arial"/>
            </a:endParaRPr>
          </a:p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55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47C6661B-E9E0-6067-BC79-4FC77CDF83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5D0C87-E5CD-1962-9B7F-733CD3CC61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32" t="5298" r="2747" b="9518"/>
          <a:stretch/>
        </p:blipFill>
        <p:spPr>
          <a:xfrm>
            <a:off x="1129145" y="219439"/>
            <a:ext cx="9982200" cy="6419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9145" y="691801"/>
            <a:ext cx="9772634" cy="14478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9489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C6A954A2-B19F-D3C0-E760-4207853C50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50A2C6-9608-A90E-AEE2-997FFEADC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" t="65937" r="83402" b="-1"/>
          <a:stretch/>
        </p:blipFill>
        <p:spPr>
          <a:xfrm rot="10800000">
            <a:off x="10193865" y="4512377"/>
            <a:ext cx="1998133" cy="2336006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218" y="400050"/>
            <a:ext cx="10515600" cy="504348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46" y="1280276"/>
            <a:ext cx="11208972" cy="528305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8DC4921A-8140-8CE8-C779-459A03A51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903" y="7983"/>
            <a:ext cx="7331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9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FEFD833-F8D2-562B-3758-20FC92E2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71" y="286269"/>
            <a:ext cx="6110374" cy="881784"/>
          </a:xfrm>
        </p:spPr>
        <p:txBody>
          <a:bodyPr>
            <a:normAutofit/>
          </a:bodyPr>
          <a:lstStyle/>
          <a:p>
            <a:r>
              <a:rPr lang="en-IE" sz="4000" b="1" dirty="0">
                <a:solidFill>
                  <a:srgbClr val="007DC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Public Consultation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DC2374-1744-04AF-8CBD-2C24AFD15FFD}"/>
              </a:ext>
            </a:extLst>
          </p:cNvPr>
          <p:cNvSpPr txBox="1">
            <a:spLocks/>
          </p:cNvSpPr>
          <p:nvPr/>
        </p:nvSpPr>
        <p:spPr>
          <a:xfrm>
            <a:off x="452844" y="1280276"/>
            <a:ext cx="6908537" cy="5283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Clr>
                <a:srgbClr val="035683"/>
              </a:buClr>
              <a:buNone/>
            </a:pPr>
            <a:endParaRPr lang="en-US" sz="2600" dirty="0"/>
          </a:p>
          <a:p>
            <a:pPr>
              <a:spcAft>
                <a:spcPts val="1200"/>
              </a:spcAft>
              <a:buClr>
                <a:srgbClr val="035683"/>
              </a:buClr>
            </a:pPr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EC6FBDC-84F5-A0CE-9117-F2C7F08774C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2064" y="1666962"/>
            <a:ext cx="3187092" cy="2254839"/>
          </a:xfrm>
          <a:prstGeom prst="rect">
            <a:avLst/>
          </a:prstGeom>
          <a:ln w="12700">
            <a:solidFill>
              <a:schemeClr val="bg2">
                <a:lumMod val="90000"/>
              </a:schemeClr>
            </a:solidFill>
          </a:ln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8D08F37-2451-2615-A70A-D3AA09FB6E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819" y="4001294"/>
            <a:ext cx="2362390" cy="167137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0" name="Picture 19" descr="Text, timeline&#10;&#10;Description automatically generated">
            <a:extLst>
              <a:ext uri="{FF2B5EF4-FFF2-40B4-BE49-F238E27FC236}">
                <a16:creationId xmlns:a16="http://schemas.microsoft.com/office/drawing/2014/main" id="{414BE7C2-E564-B003-796C-234CBA1020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014" y="1666962"/>
            <a:ext cx="1876733" cy="132633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BAD7EE0-A876-584E-F07E-4979E40BEF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664" y="4058889"/>
            <a:ext cx="2274294" cy="160729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D12A55E9-4AED-F112-B418-09728B5A4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June 30</a:t>
            </a:r>
            <a:r>
              <a:rPr lang="en-US" sz="2400" baseline="30000" dirty="0"/>
              <a:t>th</a:t>
            </a:r>
            <a:r>
              <a:rPr lang="en-US" sz="2400" dirty="0"/>
              <a:t> – Oct 3</a:t>
            </a:r>
            <a:r>
              <a:rPr lang="en-US" sz="2400" baseline="30000" dirty="0"/>
              <a:t>rd</a:t>
            </a:r>
            <a:r>
              <a:rPr lang="en-US" sz="2400" dirty="0"/>
              <a:t> ‘22</a:t>
            </a:r>
          </a:p>
          <a:p>
            <a:r>
              <a:rPr lang="en-US" sz="2400" dirty="0"/>
              <a:t>6 x Public Info Events</a:t>
            </a:r>
          </a:p>
          <a:p>
            <a:r>
              <a:rPr lang="en-US" sz="2400" dirty="0"/>
              <a:t>5 x Community Forums</a:t>
            </a:r>
          </a:p>
          <a:p>
            <a:r>
              <a:rPr lang="en-US" sz="2400" dirty="0"/>
              <a:t>Approx. 3,000 submissions </a:t>
            </a:r>
            <a:r>
              <a:rPr lang="en-US" sz="1400" dirty="0"/>
              <a:t>(2,284 online + 694 email/hardcopy)  </a:t>
            </a:r>
          </a:p>
          <a:p>
            <a:r>
              <a:rPr lang="en-US" sz="2400" dirty="0"/>
              <a:t>35 x Local Groups </a:t>
            </a:r>
          </a:p>
          <a:p>
            <a:r>
              <a:rPr lang="en-US" sz="2400" dirty="0"/>
              <a:t>Approx. 130 Landowner mtgs</a:t>
            </a:r>
          </a:p>
        </p:txBody>
      </p:sp>
    </p:spTree>
    <p:extLst>
      <p:ext uri="{BB962C8B-B14F-4D97-AF65-F5344CB8AC3E}">
        <p14:creationId xmlns:p14="http://schemas.microsoft.com/office/powerpoint/2010/main" val="487030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4003</TotalTime>
  <Words>1693</Words>
  <Application>Microsoft Office PowerPoint</Application>
  <PresentationFormat>Widescreen</PresentationFormat>
  <Paragraphs>226</Paragraphs>
  <Slides>51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Symbol</vt:lpstr>
      <vt:lpstr>Office Theme</vt:lpstr>
      <vt:lpstr>1_Office Theme</vt:lpstr>
      <vt:lpstr>2_Office Theme</vt:lpstr>
      <vt:lpstr>Office Theme</vt:lpstr>
      <vt:lpstr>PowerPoint Presentation</vt:lpstr>
      <vt:lpstr>            </vt:lpstr>
      <vt:lpstr>            </vt:lpstr>
      <vt:lpstr>            </vt:lpstr>
      <vt:lpstr>            </vt:lpstr>
      <vt:lpstr>            </vt:lpstr>
      <vt:lpstr>PowerPoint Presentation</vt:lpstr>
      <vt:lpstr>            </vt:lpstr>
      <vt:lpstr>First Public Consultation</vt:lpstr>
      <vt:lpstr>            </vt:lpstr>
      <vt:lpstr>            </vt:lpstr>
      <vt:lpstr>            </vt:lpstr>
      <vt:lpstr>PowerPoint Presentation</vt:lpstr>
      <vt:lpstr>PowerPoint Presentation</vt:lpstr>
      <vt:lpstr>PowerPoint Presentation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PowerPoint Presentation</vt:lpstr>
      <vt:lpstr>PowerPoint Presentation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  <vt:lpstr>    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Transport in Cork</dc:title>
  <dc:creator>Terry Brennan</dc:creator>
  <cp:lastModifiedBy>Terry Brennan</cp:lastModifiedBy>
  <cp:revision>79</cp:revision>
  <dcterms:created xsi:type="dcterms:W3CDTF">2023-03-25T14:24:28Z</dcterms:created>
  <dcterms:modified xsi:type="dcterms:W3CDTF">2023-05-29T14:09:02Z</dcterms:modified>
</cp:coreProperties>
</file>