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20" r:id="rId2"/>
    <p:sldMasterId id="2147483732" r:id="rId3"/>
    <p:sldMasterId id="2147483744" r:id="rId4"/>
  </p:sldMasterIdLst>
  <p:notesMasterIdLst>
    <p:notesMasterId r:id="rId33"/>
  </p:notesMasterIdLst>
  <p:sldIdLst>
    <p:sldId id="451" r:id="rId5"/>
    <p:sldId id="452" r:id="rId6"/>
    <p:sldId id="453" r:id="rId7"/>
    <p:sldId id="454" r:id="rId8"/>
    <p:sldId id="455" r:id="rId9"/>
    <p:sldId id="456" r:id="rId10"/>
    <p:sldId id="491" r:id="rId11"/>
    <p:sldId id="470" r:id="rId12"/>
    <p:sldId id="414" r:id="rId13"/>
    <p:sldId id="460" r:id="rId14"/>
    <p:sldId id="486" r:id="rId15"/>
    <p:sldId id="469" r:id="rId16"/>
    <p:sldId id="533" r:id="rId17"/>
    <p:sldId id="473" r:id="rId18"/>
    <p:sldId id="500" r:id="rId19"/>
    <p:sldId id="471" r:id="rId20"/>
    <p:sldId id="499" r:id="rId21"/>
    <p:sldId id="534" r:id="rId22"/>
    <p:sldId id="535" r:id="rId23"/>
    <p:sldId id="529" r:id="rId24"/>
    <p:sldId id="545" r:id="rId25"/>
    <p:sldId id="477" r:id="rId26"/>
    <p:sldId id="483" r:id="rId27"/>
    <p:sldId id="538" r:id="rId28"/>
    <p:sldId id="526" r:id="rId29"/>
    <p:sldId id="449" r:id="rId30"/>
    <p:sldId id="490" r:id="rId31"/>
    <p:sldId id="450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8" d="100"/>
          <a:sy n="98" d="100"/>
        </p:scale>
        <p:origin x="110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02C8F9-8F9B-4EA3-96DF-C93D9BFEA828}" type="datetimeFigureOut">
              <a:rPr lang="en-GB" smtClean="0"/>
              <a:t>29/05/2023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B8529E-F8AF-408C-95DF-23B13FAB6B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64366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45F285-FFFD-4908-8911-88F63B84F947}" type="slidenum">
              <a:rPr kumimoji="0" lang="en-I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I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53268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45F285-FFFD-4908-8911-88F63B84F947}" type="slidenum">
              <a:rPr kumimoji="0" lang="en-I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I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79141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45F285-FFFD-4908-8911-88F63B84F947}" type="slidenum">
              <a:rPr kumimoji="0" lang="en-I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I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76933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45F285-FFFD-4908-8911-88F63B84F947}" type="slidenum">
              <a:rPr kumimoji="0" lang="en-I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I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07980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45F285-FFFD-4908-8911-88F63B84F947}" type="slidenum">
              <a:rPr kumimoji="0" lang="en-I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I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75182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45F285-FFFD-4908-8911-88F63B84F947}" type="slidenum">
              <a:rPr kumimoji="0" lang="en-I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I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88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45F285-FFFD-4908-8911-88F63B84F947}" type="slidenum">
              <a:rPr kumimoji="0" lang="en-I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I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67989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45F285-FFFD-4908-8911-88F63B84F947}" type="slidenum">
              <a:rPr kumimoji="0" lang="en-I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I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73974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45F285-FFFD-4908-8911-88F63B84F947}" type="slidenum">
              <a:rPr kumimoji="0" lang="en-I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I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75631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45F285-FFFD-4908-8911-88F63B84F947}" type="slidenum">
              <a:rPr kumimoji="0" lang="en-I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I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6132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45F285-FFFD-4908-8911-88F63B84F947}" type="slidenum">
              <a:rPr kumimoji="0" lang="en-I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I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72015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45F285-FFFD-4908-8911-88F63B84F947}" type="slidenum">
              <a:rPr kumimoji="0" lang="en-I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I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578977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45F285-FFFD-4908-8911-88F63B84F947}" type="slidenum">
              <a:rPr kumimoji="0" lang="en-I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I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041432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45F285-FFFD-4908-8911-88F63B84F947}" type="slidenum">
              <a:rPr kumimoji="0" lang="en-I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I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596724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45F285-FFFD-4908-8911-88F63B84F947}" type="slidenum">
              <a:rPr kumimoji="0" lang="en-I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I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82123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45F285-FFFD-4908-8911-88F63B84F947}" type="slidenum">
              <a:rPr kumimoji="0" lang="en-I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I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68242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45F285-FFFD-4908-8911-88F63B84F947}" type="slidenum">
              <a:rPr kumimoji="0" lang="en-I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I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84670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45F285-FFFD-4908-8911-88F63B84F947}" type="slidenum">
              <a:rPr kumimoji="0" lang="en-I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I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49565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45F285-FFFD-4908-8911-88F63B84F947}" type="slidenum">
              <a:rPr kumimoji="0" lang="en-I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I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34608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45F285-FFFD-4908-8911-88F63B84F947}" type="slidenum">
              <a:rPr kumimoji="0" lang="en-I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I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40481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45F285-FFFD-4908-8911-88F63B84F947}" type="slidenum">
              <a:rPr kumimoji="0" lang="en-I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I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23110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45F285-FFFD-4908-8911-88F63B84F947}" type="slidenum">
              <a:rPr kumimoji="0" lang="en-I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I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49909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E1E827-6A6D-077E-B78B-8F96542F93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8CC3CD-CC79-1781-519B-689081C329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7C7D47-C37D-DC2B-14C5-6041E2CB25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D5FB6-EE24-450E-B5D0-E3BE1D3D90FA}" type="datetimeFigureOut">
              <a:rPr lang="en-GB" smtClean="0"/>
              <a:t>29/05/2023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D8ADEE-826D-849B-0CC1-41423566E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2A5CE1-7732-9315-C948-2A8752141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A20E1-3C13-42E7-899E-3D1EDD2AD6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1695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6A18CD-E9F5-4236-5FDF-BC9E80CFA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C4C009-DDC2-6CAD-7BEB-59AAF44690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222872-CC49-4FE1-BD7C-98051AA231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D5FB6-EE24-450E-B5D0-E3BE1D3D90FA}" type="datetimeFigureOut">
              <a:rPr lang="en-GB" smtClean="0"/>
              <a:t>29/05/2023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E87D45-1AE9-6DA4-D891-9C78A68EA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2B683E-ED87-71A5-E327-C3DE00A67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A20E1-3C13-42E7-899E-3D1EDD2AD6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7136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9F1E710-1DD0-6500-BE1A-182CC40B68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823AD8-AEC9-A0C2-3722-8A5539BD72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C95F43-D903-9893-5894-A3438C71C2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D5FB6-EE24-450E-B5D0-E3BE1D3D90FA}" type="datetimeFigureOut">
              <a:rPr lang="en-GB" smtClean="0"/>
              <a:t>29/05/2023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5D23FE-A8BE-79C3-9D3F-45F67BE43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7CE9E3-CDA3-3A08-F806-A7196BA04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A20E1-3C13-42E7-899E-3D1EDD2AD6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95601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57BAD-85BA-4E07-ACD6-CD672DD837D9}" type="datetimeFigureOut">
              <a:rPr lang="en-IE" smtClean="0"/>
              <a:t>29/05/2023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81275-55F8-4010-9771-D6160AE28C1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026552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57BAD-85BA-4E07-ACD6-CD672DD837D9}" type="datetimeFigureOut">
              <a:rPr lang="en-IE" smtClean="0"/>
              <a:t>29/05/2023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81275-55F8-4010-9771-D6160AE28C1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53744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3BD15-C010-49B8-A36D-D4AE60575CE6}" type="datetimeFigureOut">
              <a:rPr lang="en-IE" smtClean="0"/>
              <a:t>29/05/2023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70CC2-54F1-4DC0-9CE0-163EF6C454B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3160681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ADF24E-8985-4A5E-B90C-2A06BDEED865}" type="datetimeFigureOut">
              <a:rPr lang="en-IE" smtClean="0"/>
              <a:t>29/05/2023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2362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C41896-E4B0-4F78-8FC1-AD7222919F2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07601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6B428-87C4-E142-E44C-BF1054F44E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0CDC2E-5C88-53D6-6C54-7E7ED135E1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FBF1E6-DFF0-AD71-9D24-49C769999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D5FB6-EE24-450E-B5D0-E3BE1D3D90FA}" type="datetimeFigureOut">
              <a:rPr lang="en-GB" smtClean="0"/>
              <a:t>29/05/2023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A94F2B-DDBD-0B75-CCA8-625E41BB31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10A152-A993-8673-4DEB-9FC311ADF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A20E1-3C13-42E7-899E-3D1EDD2AD6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5208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0EE486-DD09-0E37-2F2D-09ABD87742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332122-8BF3-DA19-08D5-5FCC1B9797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53F533-5A7B-87AE-52D5-4FFB59EE09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D5FB6-EE24-450E-B5D0-E3BE1D3D90FA}" type="datetimeFigureOut">
              <a:rPr lang="en-GB" smtClean="0"/>
              <a:t>29/05/2023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E84198-8FA5-59B1-80DE-B956B8D6F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B5AE95-59F3-E5EF-D959-682DD84E2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A20E1-3C13-42E7-899E-3D1EDD2AD6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01238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C6A2B1-F492-8AD1-F52B-B00988968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3A0788-15E0-EADA-90F3-72ED0142AD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848570-A3A5-EF61-BABA-8571D507BC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D43507-EE75-EA46-DE9A-591179613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D5FB6-EE24-450E-B5D0-E3BE1D3D90FA}" type="datetimeFigureOut">
              <a:rPr lang="en-GB" smtClean="0"/>
              <a:t>29/05/2023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05CF02-292B-C377-B138-9FB164FA4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A45DA5-183F-49F9-A1EC-3FCB40169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A20E1-3C13-42E7-899E-3D1EDD2AD6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4827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FE95DB-A1F7-DB4D-0594-6D9A05E6B2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2EE375-6279-3DF4-58F6-05A91CB327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808F43-489D-C69C-6352-FCEA00F023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23EC05-1341-F0EC-8661-B22AE04A2E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816E2B-4671-D640-6E52-B3099614AD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C8C588A-96E7-B45B-F8F4-CAAB849CAC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D5FB6-EE24-450E-B5D0-E3BE1D3D90FA}" type="datetimeFigureOut">
              <a:rPr lang="en-GB" smtClean="0"/>
              <a:t>29/05/2023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7AE0E37-E4A0-AF45-5EEB-F830070DB4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730D443-BCF5-663D-3613-A5A32A513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A20E1-3C13-42E7-899E-3D1EDD2AD6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3198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1A85CB-6347-4B42-A9D3-58D7FC83C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EA3149-CBC5-55B6-3F7D-B8A6D8522C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D5FB6-EE24-450E-B5D0-E3BE1D3D90FA}" type="datetimeFigureOut">
              <a:rPr lang="en-GB" smtClean="0"/>
              <a:t>29/05/2023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5F36F3-306D-500F-C384-C708F9272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5D0B34-C1EC-ECEC-61C1-B41F91558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A20E1-3C13-42E7-899E-3D1EDD2AD6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7845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A34718F-DE90-91ED-ED76-5C44380CA4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D5FB6-EE24-450E-B5D0-E3BE1D3D90FA}" type="datetimeFigureOut">
              <a:rPr lang="en-GB" smtClean="0"/>
              <a:t>29/05/2023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BDBBB4-C75C-E7A2-348E-9374E2E5E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F380BE-C788-08F1-BBBF-318977A5D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A20E1-3C13-42E7-899E-3D1EDD2AD6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5006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75A3B-F53E-73F3-63AC-E3B924753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E3E7F7-677F-EBE6-39A0-B6E30F4843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6F6951-B3E3-E03D-56C4-B455DFEBB9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8C8C70-8C8E-61A4-ECD4-FA5F1B523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D5FB6-EE24-450E-B5D0-E3BE1D3D90FA}" type="datetimeFigureOut">
              <a:rPr lang="en-GB" smtClean="0"/>
              <a:t>29/05/2023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560204-51C4-8309-4FBF-0606EE6EA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EB5A37-698C-4F5C-D724-D4555925E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A20E1-3C13-42E7-899E-3D1EDD2AD6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6261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57A6E7-B5EE-597D-59BB-F301E5C50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C6E0B40-8A7A-384C-1E0D-1704F1E046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A09356-DBB2-BF2E-EEBC-C1F8708976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F8C118-46DF-F181-B6B9-05F39AA7A5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D5FB6-EE24-450E-B5D0-E3BE1D3D90FA}" type="datetimeFigureOut">
              <a:rPr lang="en-GB" smtClean="0"/>
              <a:t>29/05/2023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53D29F-618D-2AAB-2D5F-101F2F84F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3BDA28-4449-1802-94EE-8EA87ED21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A20E1-3C13-42E7-899E-3D1EDD2AD6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1343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98559AA-E5CC-46E4-AB9B-9BFAB6FA4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ACFA9E-F1EA-85F2-5F16-8BB0D0E5C9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29BD0E-46A5-DAE9-0CBE-E546A8B98F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5D5FB6-EE24-450E-B5D0-E3BE1D3D90FA}" type="datetimeFigureOut">
              <a:rPr lang="en-GB" smtClean="0"/>
              <a:t>29/05/2023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CE0523-A5F1-470F-6B3F-23D98CBC6E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C6B8F3-A9A1-9720-C1E9-7BE8629D77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DA20E1-3C13-42E7-899E-3D1EDD2AD6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7611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057BAD-85BA-4E07-ACD6-CD672DD837D9}" type="datetimeFigureOut">
              <a:rPr lang="en-IE" smtClean="0"/>
              <a:t>29/05/2023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481275-55F8-4010-9771-D6160AE28C1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17831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A3BD15-C010-49B8-A36D-D4AE60575CE6}" type="datetimeFigureOut">
              <a:rPr lang="en-IE" smtClean="0"/>
              <a:t>29/05/2023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170CC2-54F1-4DC0-9CE0-163EF6C454B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5947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alibri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5450A2C6-9608-A90E-AEE2-997FFEADCE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"/>
          <a:stretch/>
        </p:blipFill>
        <p:spPr>
          <a:xfrm rot="10800000">
            <a:off x="10193865" y="4512377"/>
            <a:ext cx="1998133" cy="2336006"/>
          </a:xfrm>
          <a:prstGeom prst="snip2DiagRect">
            <a:avLst>
              <a:gd name="adj1" fmla="val 0"/>
              <a:gd name="adj2" fmla="val 0"/>
            </a:avLst>
          </a:prstGeom>
        </p:spPr>
      </p:pic>
      <p:pic>
        <p:nvPicPr>
          <p:cNvPr id="7" name="Picture 6" descr="Icon&#10;&#10;Description automatically generated with low confidence">
            <a:extLst>
              <a:ext uri="{FF2B5EF4-FFF2-40B4-BE49-F238E27FC236}">
                <a16:creationId xmlns:a16="http://schemas.microsoft.com/office/drawing/2014/main" id="{C6A954A2-B19F-D3C0-E760-4207853C50F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70000"/>
          </a:blip>
          <a:stretch>
            <a:fillRect/>
          </a:stretch>
        </p:blipFill>
        <p:spPr>
          <a:xfrm>
            <a:off x="-2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056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3.PNG"/><Relationship Id="rId4" Type="http://schemas.openxmlformats.org/officeDocument/2006/relationships/image" Target="../media/image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4.PNG"/><Relationship Id="rId4" Type="http://schemas.openxmlformats.org/officeDocument/2006/relationships/image" Target="../media/image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PNG"/><Relationship Id="rId4" Type="http://schemas.openxmlformats.org/officeDocument/2006/relationships/image" Target="../media/image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7.PNG"/><Relationship Id="rId4" Type="http://schemas.openxmlformats.org/officeDocument/2006/relationships/image" Target="../media/image6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PNG"/><Relationship Id="rId4" Type="http://schemas.openxmlformats.org/officeDocument/2006/relationships/image" Target="../media/image6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6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6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6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6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6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6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6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6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jpg"/><Relationship Id="rId4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697C16E-A2B0-ED85-0F59-A139D14995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1320" y="4936738"/>
            <a:ext cx="1504950" cy="419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5950" y="1901631"/>
            <a:ext cx="849933" cy="2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5659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con&#10;&#10;Description automatically generated with low confidence">
            <a:extLst>
              <a:ext uri="{FF2B5EF4-FFF2-40B4-BE49-F238E27FC236}">
                <a16:creationId xmlns:a16="http://schemas.microsoft.com/office/drawing/2014/main" id="{C6A954A2-B19F-D3C0-E760-4207853C50F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5450A2C6-9608-A90E-AEE2-997FFEADCEB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8" t="65937" r="83402" b="-1"/>
          <a:stretch/>
        </p:blipFill>
        <p:spPr>
          <a:xfrm rot="10800000">
            <a:off x="10193865" y="4512377"/>
            <a:ext cx="1998133" cy="2336006"/>
          </a:xfrm>
          <a:prstGeom prst="snip2DiagRect">
            <a:avLst>
              <a:gd name="adj1" fmla="val 0"/>
              <a:gd name="adj2" fmla="val 0"/>
            </a:avLst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218" y="400050"/>
            <a:ext cx="10515600" cy="5043488"/>
          </a:xfrm>
        </p:spPr>
        <p:txBody>
          <a:bodyPr>
            <a:normAutofit fontScale="90000"/>
          </a:bodyPr>
          <a:lstStyle/>
          <a:p>
            <a:b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IE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2846" y="1280276"/>
            <a:ext cx="11208972" cy="5283051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5F333426-7424-F4E7-3A3B-6CFEE286C8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2520529"/>
              </p:ext>
            </p:extLst>
          </p:nvPr>
        </p:nvGraphicFramePr>
        <p:xfrm>
          <a:off x="452846" y="1486533"/>
          <a:ext cx="4423144" cy="4539147"/>
        </p:xfrm>
        <a:graphic>
          <a:graphicData uri="http://schemas.openxmlformats.org/drawingml/2006/table">
            <a:tbl>
              <a:tblPr/>
              <a:tblGrid>
                <a:gridCol w="4423144">
                  <a:extLst>
                    <a:ext uri="{9D8B030D-6E8A-4147-A177-3AD203B41FA5}">
                      <a16:colId xmlns:a16="http://schemas.microsoft.com/office/drawing/2014/main" val="3035226642"/>
                    </a:ext>
                  </a:extLst>
                </a:gridCol>
              </a:tblGrid>
              <a:tr h="4539147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2400" b="0" dirty="0"/>
                        <a:t>STC A -  21 Specific Submissions + General Submissions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2400" b="0" dirty="0"/>
                        <a:t>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/>
                        <a:t>Interaction with other proposed schemes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/>
                        <a:t>Access to </a:t>
                      </a:r>
                      <a:r>
                        <a:rPr lang="en-GB" dirty="0" err="1"/>
                        <a:t>Castleview</a:t>
                      </a:r>
                      <a:r>
                        <a:rPr lang="en-GB" dirty="0"/>
                        <a:t> Terrace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/>
                        <a:t>Support for scheme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/>
                        <a:t>Proposed land take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/>
                        <a:t>Bus Network and bus network redesign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/>
                        <a:t>Requests to extend the scheme and add additional links or features </a:t>
                      </a:r>
                      <a:endParaRPr lang="en-GB" sz="1800" b="1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13186785"/>
                  </a:ext>
                </a:extLst>
              </a:tr>
            </a:tbl>
          </a:graphicData>
        </a:graphic>
      </p:graphicFrame>
      <p:sp>
        <p:nvSpPr>
          <p:cNvPr id="16" name="Title 1">
            <a:extLst>
              <a:ext uri="{FF2B5EF4-FFF2-40B4-BE49-F238E27FC236}">
                <a16:creationId xmlns:a16="http://schemas.microsoft.com/office/drawing/2014/main" id="{FDEF0EA5-B900-A4A6-5DFE-97DB49A9B04D}"/>
              </a:ext>
            </a:extLst>
          </p:cNvPr>
          <p:cNvSpPr txBox="1">
            <a:spLocks/>
          </p:cNvSpPr>
          <p:nvPr/>
        </p:nvSpPr>
        <p:spPr>
          <a:xfrm>
            <a:off x="616871" y="286269"/>
            <a:ext cx="6110374" cy="8817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alibri"/>
                <a:ea typeface="+mj-ea"/>
                <a:cs typeface="+mj-cs"/>
              </a:defRPr>
            </a:lvl1pPr>
          </a:lstStyle>
          <a:p>
            <a:r>
              <a:rPr lang="en-IE" sz="4000" b="1">
                <a:solidFill>
                  <a:srgbClr val="007DC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First Public Consultation</a:t>
            </a:r>
            <a:endParaRPr lang="en-IE" sz="4000" b="1" dirty="0">
              <a:solidFill>
                <a:srgbClr val="007DC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 descr="Graphical user interface, website&#10;&#10;Description automatically generated with medium confidence">
            <a:extLst>
              <a:ext uri="{FF2B5EF4-FFF2-40B4-BE49-F238E27FC236}">
                <a16:creationId xmlns:a16="http://schemas.microsoft.com/office/drawing/2014/main" id="{6201A3AD-4C13-3588-8B5E-77A8666A7C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2227" y="985603"/>
            <a:ext cx="3779848" cy="5303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6107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con&#10;&#10;Description automatically generated with low confidence">
            <a:extLst>
              <a:ext uri="{FF2B5EF4-FFF2-40B4-BE49-F238E27FC236}">
                <a16:creationId xmlns:a16="http://schemas.microsoft.com/office/drawing/2014/main" id="{C6A954A2-B19F-D3C0-E760-4207853C50F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5450A2C6-9608-A90E-AEE2-997FFEADCEB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8" t="65937" r="83402" b="-1"/>
          <a:stretch/>
        </p:blipFill>
        <p:spPr>
          <a:xfrm rot="10800000">
            <a:off x="10193865" y="4512377"/>
            <a:ext cx="1998133" cy="2336006"/>
          </a:xfrm>
          <a:prstGeom prst="snip2DiagRect">
            <a:avLst>
              <a:gd name="adj1" fmla="val 0"/>
              <a:gd name="adj2" fmla="val 0"/>
            </a:avLst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218" y="400050"/>
            <a:ext cx="10515600" cy="5043488"/>
          </a:xfrm>
        </p:spPr>
        <p:txBody>
          <a:bodyPr>
            <a:normAutofit fontScale="90000"/>
          </a:bodyPr>
          <a:lstStyle/>
          <a:p>
            <a:b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IE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2846" y="1280276"/>
            <a:ext cx="11208972" cy="5283051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5F333426-7424-F4E7-3A3B-6CFEE286C8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6639713"/>
              </p:ext>
            </p:extLst>
          </p:nvPr>
        </p:nvGraphicFramePr>
        <p:xfrm>
          <a:off x="446676" y="1168053"/>
          <a:ext cx="4363773" cy="5455920"/>
        </p:xfrm>
        <a:graphic>
          <a:graphicData uri="http://schemas.openxmlformats.org/drawingml/2006/table">
            <a:tbl>
              <a:tblPr/>
              <a:tblGrid>
                <a:gridCol w="4363773">
                  <a:extLst>
                    <a:ext uri="{9D8B030D-6E8A-4147-A177-3AD203B41FA5}">
                      <a16:colId xmlns:a16="http://schemas.microsoft.com/office/drawing/2014/main" val="3035226642"/>
                    </a:ext>
                  </a:extLst>
                </a:gridCol>
              </a:tblGrid>
              <a:tr h="1127051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2400" b="0" dirty="0"/>
                        <a:t>STC B – 345 Specific Submissions + General Submissions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endParaRPr lang="en-GB" sz="2400" b="0" dirty="0"/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/>
                        <a:t>Road User Safety 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/>
                        <a:t>Access to properties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/>
                        <a:t>Traffic Disruption due to Traffic Diversions / Bus Gates 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/>
                        <a:t>Need for Sustainable Transport Corridor 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/>
                        <a:t>Removal of Trees and green spaces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/>
                        <a:t>Loss of Parking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/>
                        <a:t>Insufficient Consultation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/>
                        <a:t>Alternative Options 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/>
                        <a:t>Community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/>
                        <a:t>Character and Heritage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/>
                        <a:t>Cycling Infrastructure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/>
                        <a:t>Pedestrian Infrastructure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/>
                        <a:t>Increased Noise and Air Pollution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/>
                        <a:t>Bus Network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/>
                        <a:t>Impact on property value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/>
                        <a:t>Potential Land Acquisition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/>
                        <a:t>Technical Surveys / Data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/>
                        <a:t>Schools in the area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/>
                        <a:t>Support of the Scheme</a:t>
                      </a:r>
                      <a:endParaRPr lang="en-GB" sz="1400" b="1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13186785"/>
                  </a:ext>
                </a:extLst>
              </a:tr>
            </a:tbl>
          </a:graphicData>
        </a:graphic>
      </p:graphicFrame>
      <p:sp>
        <p:nvSpPr>
          <p:cNvPr id="16" name="Title 1">
            <a:extLst>
              <a:ext uri="{FF2B5EF4-FFF2-40B4-BE49-F238E27FC236}">
                <a16:creationId xmlns:a16="http://schemas.microsoft.com/office/drawing/2014/main" id="{FDEF0EA5-B900-A4A6-5DFE-97DB49A9B04D}"/>
              </a:ext>
            </a:extLst>
          </p:cNvPr>
          <p:cNvSpPr txBox="1">
            <a:spLocks/>
          </p:cNvSpPr>
          <p:nvPr/>
        </p:nvSpPr>
        <p:spPr>
          <a:xfrm>
            <a:off x="616871" y="286269"/>
            <a:ext cx="6110374" cy="8817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alibri"/>
                <a:ea typeface="+mj-ea"/>
                <a:cs typeface="+mj-cs"/>
              </a:defRPr>
            </a:lvl1pPr>
          </a:lstStyle>
          <a:p>
            <a:r>
              <a:rPr lang="en-IE" sz="4000" b="1">
                <a:solidFill>
                  <a:srgbClr val="007DC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First Public Consultation</a:t>
            </a:r>
            <a:endParaRPr lang="en-IE" sz="4000" b="1" dirty="0">
              <a:solidFill>
                <a:srgbClr val="007DC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Picture 9" descr="A picture containing text, sign, screenshot&#10;&#10;Description automatically generated">
            <a:extLst>
              <a:ext uri="{FF2B5EF4-FFF2-40B4-BE49-F238E27FC236}">
                <a16:creationId xmlns:a16="http://schemas.microsoft.com/office/drawing/2014/main" id="{890DD1AA-C727-95F5-2897-16E345D508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611" y="1012164"/>
            <a:ext cx="3756986" cy="531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367284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con&#10;&#10;Description automatically generated with low confidence">
            <a:extLst>
              <a:ext uri="{FF2B5EF4-FFF2-40B4-BE49-F238E27FC236}">
                <a16:creationId xmlns:a16="http://schemas.microsoft.com/office/drawing/2014/main" id="{C6A954A2-B19F-D3C0-E760-4207853C50F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5450A2C6-9608-A90E-AEE2-997FFEADCEB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8" t="65937" r="83402" b="-1"/>
          <a:stretch/>
        </p:blipFill>
        <p:spPr>
          <a:xfrm rot="10800000">
            <a:off x="10193865" y="4512377"/>
            <a:ext cx="1998133" cy="2336006"/>
          </a:xfrm>
          <a:prstGeom prst="snip2DiagRect">
            <a:avLst>
              <a:gd name="adj1" fmla="val 0"/>
              <a:gd name="adj2" fmla="val 0"/>
            </a:avLst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218" y="400050"/>
            <a:ext cx="10515600" cy="5043488"/>
          </a:xfrm>
        </p:spPr>
        <p:txBody>
          <a:bodyPr>
            <a:normAutofit fontScale="90000"/>
          </a:bodyPr>
          <a:lstStyle/>
          <a:p>
            <a:b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IE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2846" y="1280276"/>
            <a:ext cx="11208972" cy="5283051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2844" y="1270660"/>
            <a:ext cx="10870570" cy="3739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7DC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Overview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007DC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007DC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007DC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Sustainable Transport Corridor A: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solidFill>
                  <a:srgbClr val="007DC5"/>
                </a:solidFill>
                <a:latin typeface="Calibri" panose="020F0502020204030204"/>
                <a:sym typeface="Arial"/>
              </a:rPr>
              <a:t>Dunkettle to City Preferred Route Option</a:t>
            </a:r>
            <a:endParaRPr lang="en-US" sz="3200" dirty="0">
              <a:solidFill>
                <a:schemeClr val="dk1"/>
              </a:solidFill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770302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B51C285-0025-117B-56C2-369970EFF756}"/>
              </a:ext>
            </a:extLst>
          </p:cNvPr>
          <p:cNvSpPr txBox="1"/>
          <p:nvPr/>
        </p:nvSpPr>
        <p:spPr>
          <a:xfrm>
            <a:off x="1293600" y="250710"/>
            <a:ext cx="10033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Sustainable Transport Corridor A - Dunkettle to City</a:t>
            </a:r>
            <a:endParaRPr kumimoji="0" lang="en-IE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5295" y="1013536"/>
            <a:ext cx="2884471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The cycle and bus infrastructure linking Dunkettle Roundabout to the Port of Cork Millennium Gardens will now be delivered as part of separate projects proposed by Cork City Council. 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endParaRPr lang="en-GB" sz="16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boardwalk for pedestrians and cyclists that passes on the riverside of </a:t>
            </a:r>
            <a:r>
              <a:rPr lang="en-GB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Castleview</a:t>
            </a:r>
            <a:r>
              <a:rPr lang="en-GB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Terrace is no longer required. 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endParaRPr lang="en-GB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Symbol" panose="05050102010706020507" pitchFamily="18" charset="2"/>
              <a:buChar char=""/>
            </a:pPr>
            <a:r>
              <a:rPr lang="en-IE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On-street parking has been reintroduced on Water Street.</a:t>
            </a:r>
            <a:endParaRPr lang="en-GB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endParaRPr lang="en-GB" dirty="0"/>
          </a:p>
          <a:p>
            <a:endParaRPr lang="en-US" dirty="0"/>
          </a:p>
          <a:p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588" y="1013536"/>
            <a:ext cx="8290560" cy="519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5841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con&#10;&#10;Description automatically generated with low confidence">
            <a:extLst>
              <a:ext uri="{FF2B5EF4-FFF2-40B4-BE49-F238E27FC236}">
                <a16:creationId xmlns:a16="http://schemas.microsoft.com/office/drawing/2014/main" id="{C6A954A2-B19F-D3C0-E760-4207853C50F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5450A2C6-9608-A90E-AEE2-997FFEADCEB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8" t="65937" r="83402" b="-1"/>
          <a:stretch/>
        </p:blipFill>
        <p:spPr>
          <a:xfrm rot="10800000">
            <a:off x="10193865" y="4512377"/>
            <a:ext cx="1998133" cy="2336006"/>
          </a:xfrm>
          <a:prstGeom prst="snip2DiagRect">
            <a:avLst>
              <a:gd name="adj1" fmla="val 0"/>
              <a:gd name="adj2" fmla="val 0"/>
            </a:avLst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218" y="400050"/>
            <a:ext cx="10515600" cy="5043488"/>
          </a:xfrm>
        </p:spPr>
        <p:txBody>
          <a:bodyPr>
            <a:normAutofit fontScale="90000"/>
          </a:bodyPr>
          <a:lstStyle/>
          <a:p>
            <a:b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IE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2846" y="1280276"/>
            <a:ext cx="11208972" cy="5283051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602755A0-4708-3938-0B07-3C99B76959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3952675"/>
              </p:ext>
            </p:extLst>
          </p:nvPr>
        </p:nvGraphicFramePr>
        <p:xfrm>
          <a:off x="2860158" y="648586"/>
          <a:ext cx="6794205" cy="850605"/>
        </p:xfrm>
        <a:graphic>
          <a:graphicData uri="http://schemas.openxmlformats.org/drawingml/2006/table">
            <a:tbl>
              <a:tblPr/>
              <a:tblGrid>
                <a:gridCol w="6794205">
                  <a:extLst>
                    <a:ext uri="{9D8B030D-6E8A-4147-A177-3AD203B41FA5}">
                      <a16:colId xmlns:a16="http://schemas.microsoft.com/office/drawing/2014/main" val="1077556532"/>
                    </a:ext>
                  </a:extLst>
                </a:gridCol>
              </a:tblGrid>
              <a:tr h="850605">
                <a:tc>
                  <a:txBody>
                    <a:bodyPr/>
                    <a:lstStyle/>
                    <a:p>
                      <a:pPr algn="ctr"/>
                      <a:r>
                        <a:rPr lang="en-GB" sz="2600" dirty="0"/>
                        <a:t>Preferred Route Option (PRO) Key Change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31954973"/>
                  </a:ext>
                </a:extLst>
              </a:tr>
            </a:tbl>
          </a:graphicData>
        </a:graphic>
      </p:graphicFrame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46A5D0BB-A2DF-9613-3649-7BA53FABCE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850" y="1074163"/>
            <a:ext cx="8496299" cy="5661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646198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con&#10;&#10;Description automatically generated with low confidence">
            <a:extLst>
              <a:ext uri="{FF2B5EF4-FFF2-40B4-BE49-F238E27FC236}">
                <a16:creationId xmlns:a16="http://schemas.microsoft.com/office/drawing/2014/main" id="{C6A954A2-B19F-D3C0-E760-4207853C50F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5450A2C6-9608-A90E-AEE2-997FFEADCEB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8" t="65937" r="83402" b="-1"/>
          <a:stretch/>
        </p:blipFill>
        <p:spPr>
          <a:xfrm rot="10800000">
            <a:off x="10193865" y="4512377"/>
            <a:ext cx="1998133" cy="2336006"/>
          </a:xfrm>
          <a:prstGeom prst="snip2DiagRect">
            <a:avLst>
              <a:gd name="adj1" fmla="val 0"/>
              <a:gd name="adj2" fmla="val 0"/>
            </a:avLst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218" y="400050"/>
            <a:ext cx="10515600" cy="5043488"/>
          </a:xfrm>
        </p:spPr>
        <p:txBody>
          <a:bodyPr>
            <a:normAutofit fontScale="90000"/>
          </a:bodyPr>
          <a:lstStyle/>
          <a:p>
            <a:b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IE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2846" y="1280276"/>
            <a:ext cx="11208972" cy="5283051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602755A0-4708-3938-0B07-3C99B7695995}"/>
              </a:ext>
            </a:extLst>
          </p:cNvPr>
          <p:cNvGraphicFramePr>
            <a:graphicFrameLocks noGrp="1"/>
          </p:cNvGraphicFramePr>
          <p:nvPr/>
        </p:nvGraphicFramePr>
        <p:xfrm>
          <a:off x="2860158" y="648586"/>
          <a:ext cx="6794205" cy="850605"/>
        </p:xfrm>
        <a:graphic>
          <a:graphicData uri="http://schemas.openxmlformats.org/drawingml/2006/table">
            <a:tbl>
              <a:tblPr/>
              <a:tblGrid>
                <a:gridCol w="6794205">
                  <a:extLst>
                    <a:ext uri="{9D8B030D-6E8A-4147-A177-3AD203B41FA5}">
                      <a16:colId xmlns:a16="http://schemas.microsoft.com/office/drawing/2014/main" val="1077556532"/>
                    </a:ext>
                  </a:extLst>
                </a:gridCol>
              </a:tblGrid>
              <a:tr h="850605">
                <a:tc>
                  <a:txBody>
                    <a:bodyPr/>
                    <a:lstStyle/>
                    <a:p>
                      <a:pPr algn="ctr"/>
                      <a:r>
                        <a:rPr lang="en-GB" sz="2600" dirty="0"/>
                        <a:t>Emerging Preferred Route (EPR)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31954973"/>
                  </a:ext>
                </a:extLst>
              </a:tr>
            </a:tbl>
          </a:graphicData>
        </a:graphic>
      </p:graphicFrame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4B034650-9988-DEB3-5AD4-82D86E1577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0158" y="1317500"/>
            <a:ext cx="7879763" cy="5250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5397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con&#10;&#10;Description automatically generated with low confidence">
            <a:extLst>
              <a:ext uri="{FF2B5EF4-FFF2-40B4-BE49-F238E27FC236}">
                <a16:creationId xmlns:a16="http://schemas.microsoft.com/office/drawing/2014/main" id="{C6A954A2-B19F-D3C0-E760-4207853C50F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5450A2C6-9608-A90E-AEE2-997FFEADCEB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8" t="65937" r="83402" b="-1"/>
          <a:stretch/>
        </p:blipFill>
        <p:spPr>
          <a:xfrm rot="10800000">
            <a:off x="10193865" y="4512377"/>
            <a:ext cx="1998133" cy="2336006"/>
          </a:xfrm>
          <a:prstGeom prst="snip2DiagRect">
            <a:avLst>
              <a:gd name="adj1" fmla="val 0"/>
              <a:gd name="adj2" fmla="val 0"/>
            </a:avLst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218" y="400050"/>
            <a:ext cx="10515600" cy="5043488"/>
          </a:xfrm>
        </p:spPr>
        <p:txBody>
          <a:bodyPr>
            <a:normAutofit fontScale="90000"/>
          </a:bodyPr>
          <a:lstStyle/>
          <a:p>
            <a:b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IE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2846" y="1280276"/>
            <a:ext cx="11208972" cy="5283051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F15DD8-BA4E-223F-EC99-76AB5930238A}"/>
              </a:ext>
            </a:extLst>
          </p:cNvPr>
          <p:cNvSpPr txBox="1"/>
          <p:nvPr/>
        </p:nvSpPr>
        <p:spPr>
          <a:xfrm>
            <a:off x="3182842" y="845355"/>
            <a:ext cx="6182832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600" dirty="0"/>
              <a:t>Preferred Route Option (PRO) Key Change</a:t>
            </a:r>
          </a:p>
        </p:txBody>
      </p:sp>
      <p:pic>
        <p:nvPicPr>
          <p:cNvPr id="9" name="Picture 8" descr="Diagram&#10;&#10;Description automatically generated">
            <a:extLst>
              <a:ext uri="{FF2B5EF4-FFF2-40B4-BE49-F238E27FC236}">
                <a16:creationId xmlns:a16="http://schemas.microsoft.com/office/drawing/2014/main" id="{CC90C638-0E5B-7CFD-41E3-D299BD62606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137" y="1414462"/>
            <a:ext cx="7986242" cy="5324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795815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con&#10;&#10;Description automatically generated with low confidence">
            <a:extLst>
              <a:ext uri="{FF2B5EF4-FFF2-40B4-BE49-F238E27FC236}">
                <a16:creationId xmlns:a16="http://schemas.microsoft.com/office/drawing/2014/main" id="{C6A954A2-B19F-D3C0-E760-4207853C50F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5450A2C6-9608-A90E-AEE2-997FFEADCEB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8" t="65937" r="83402" b="-1"/>
          <a:stretch/>
        </p:blipFill>
        <p:spPr>
          <a:xfrm rot="10800000">
            <a:off x="10193865" y="4512377"/>
            <a:ext cx="1998133" cy="2336006"/>
          </a:xfrm>
          <a:prstGeom prst="snip2DiagRect">
            <a:avLst>
              <a:gd name="adj1" fmla="val 0"/>
              <a:gd name="adj2" fmla="val 0"/>
            </a:avLst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218" y="400050"/>
            <a:ext cx="10515600" cy="5043488"/>
          </a:xfrm>
        </p:spPr>
        <p:txBody>
          <a:bodyPr>
            <a:normAutofit fontScale="90000"/>
          </a:bodyPr>
          <a:lstStyle/>
          <a:p>
            <a:b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IE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2846" y="1280276"/>
            <a:ext cx="11208972" cy="5283051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2844" y="1270660"/>
            <a:ext cx="10870570" cy="3739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7DC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Overview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007DC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007DC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007DC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Sustainable Transport Corridor B: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solidFill>
                  <a:srgbClr val="007DC5"/>
                </a:solidFill>
                <a:latin typeface="Calibri" panose="020F0502020204030204"/>
                <a:sym typeface="Arial"/>
              </a:rPr>
              <a:t>Mayfield to City Preferred Route Option</a:t>
            </a:r>
            <a:endParaRPr lang="en-US" sz="3200" dirty="0">
              <a:solidFill>
                <a:schemeClr val="dk1"/>
              </a:solidFill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424683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B51C285-0025-117B-56C2-369970EFF756}"/>
              </a:ext>
            </a:extLst>
          </p:cNvPr>
          <p:cNvSpPr txBox="1"/>
          <p:nvPr/>
        </p:nvSpPr>
        <p:spPr>
          <a:xfrm>
            <a:off x="1293600" y="250710"/>
            <a:ext cx="10033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Sustainable Transport Corridor B - Mayfield to City</a:t>
            </a:r>
            <a:endParaRPr kumimoji="0" lang="en-IE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3608" y="925029"/>
            <a:ext cx="3134689" cy="6417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IE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bus gate has been added at the junction of </a:t>
            </a:r>
            <a:r>
              <a:rPr lang="en-IE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Ballyhooly</a:t>
            </a:r>
            <a:r>
              <a:rPr lang="en-IE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Road with Glen Avenue for vehicles travelling northbound. A ‘straight ahead’ restriction for general traffic will also be implemented southbound. These measures would operate in peak hours only. 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IE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 is intended to retain the original road layout along </a:t>
            </a:r>
            <a:r>
              <a:rPr lang="en-IE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Ballyhooly</a:t>
            </a:r>
            <a:r>
              <a:rPr lang="en-IE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Road.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IE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proposed bus lanes on Summerhill Nth have been removed (except for a short inbound section) with parking spaces and</a:t>
            </a:r>
            <a:r>
              <a:rPr lang="en-IE" sz="16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E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footway widths maintained.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I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proposed bus gates at New Road and </a:t>
            </a:r>
            <a:r>
              <a:rPr lang="en-IE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Murmont</a:t>
            </a:r>
            <a:r>
              <a:rPr lang="en-I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Park have been removed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en-I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297" y="1246176"/>
            <a:ext cx="8290560" cy="5189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9915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B51C285-0025-117B-56C2-369970EFF756}"/>
              </a:ext>
            </a:extLst>
          </p:cNvPr>
          <p:cNvSpPr txBox="1"/>
          <p:nvPr/>
        </p:nvSpPr>
        <p:spPr>
          <a:xfrm>
            <a:off x="1293600" y="250710"/>
            <a:ext cx="10033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Sustainable Transport Corridor B - Mayfield to City</a:t>
            </a:r>
            <a:endParaRPr kumimoji="0" lang="en-IE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3607" y="1246176"/>
            <a:ext cx="3047603" cy="72962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IE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proposed cycle tracks along Wellington Road have been replaced by a quiet street treatment.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IE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Filtered permeability will be implemented on York Hill to prevent through traffic, except pedestrians and cyclists.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IE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Cycling will now be facilitated via a quiet street route along Middle </a:t>
            </a:r>
            <a:r>
              <a:rPr lang="en-IE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Glanmire</a:t>
            </a:r>
            <a:r>
              <a:rPr lang="en-IE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Road, </a:t>
            </a:r>
            <a:r>
              <a:rPr lang="en-IE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Leycester’s</a:t>
            </a:r>
            <a:r>
              <a:rPr lang="en-IE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Lane, St Christopher’s Drive and </a:t>
            </a:r>
            <a:r>
              <a:rPr lang="en-IE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Murmont</a:t>
            </a:r>
            <a:r>
              <a:rPr lang="en-IE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Lawn.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IE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Public Realm Improvements are proposed for Dillon’s Cross and St Luke’s Cross.</a:t>
            </a:r>
            <a:endParaRPr lang="en-GB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en-GB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en-GB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en-GB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297" y="1246176"/>
            <a:ext cx="8290560" cy="5189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5831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con&#10;&#10;Description automatically generated with low confidence">
            <a:extLst>
              <a:ext uri="{FF2B5EF4-FFF2-40B4-BE49-F238E27FC236}">
                <a16:creationId xmlns:a16="http://schemas.microsoft.com/office/drawing/2014/main" id="{C6A954A2-B19F-D3C0-E760-4207853C50F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</a:blip>
          <a:stretch>
            <a:fillRect/>
          </a:stretch>
        </p:blipFill>
        <p:spPr>
          <a:xfrm>
            <a:off x="0" y="-9616"/>
            <a:ext cx="12192000" cy="6858000"/>
          </a:xfrm>
          <a:prstGeom prst="rect">
            <a:avLst/>
          </a:prstGeom>
        </p:spPr>
      </p:pic>
      <p:pic>
        <p:nvPicPr>
          <p:cNvPr id="8" name="Picture 7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5450A2C6-9608-A90E-AEE2-997FFEADCEB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8" t="65937" r="83402" b="-1"/>
          <a:stretch/>
        </p:blipFill>
        <p:spPr>
          <a:xfrm rot="10800000">
            <a:off x="10193865" y="4512377"/>
            <a:ext cx="1998133" cy="2336006"/>
          </a:xfrm>
          <a:prstGeom prst="snip2DiagRect">
            <a:avLst>
              <a:gd name="adj1" fmla="val 0"/>
              <a:gd name="adj2" fmla="val 0"/>
            </a:avLst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218" y="400050"/>
            <a:ext cx="10515600" cy="5043488"/>
          </a:xfrm>
        </p:spPr>
        <p:txBody>
          <a:bodyPr>
            <a:normAutofit fontScale="90000"/>
          </a:bodyPr>
          <a:lstStyle/>
          <a:p>
            <a:b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IE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2846" y="1280276"/>
            <a:ext cx="11208972" cy="5283051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78113" y="628587"/>
            <a:ext cx="1035843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007DC5"/>
                </a:solidFill>
              </a:rPr>
              <a:t>BusConnects Cork </a:t>
            </a:r>
          </a:p>
          <a:p>
            <a:pPr algn="ctr"/>
            <a:r>
              <a:rPr lang="en-US" sz="4800" b="1" dirty="0">
                <a:solidFill>
                  <a:srgbClr val="007DC5"/>
                </a:solidFill>
              </a:rPr>
              <a:t>Sustainable Transport Corridors </a:t>
            </a:r>
          </a:p>
          <a:p>
            <a:pPr algn="ctr"/>
            <a:r>
              <a:rPr lang="en-US" sz="4800" b="1" dirty="0">
                <a:solidFill>
                  <a:srgbClr val="007DC5"/>
                </a:solidFill>
              </a:rPr>
              <a:t>Second Public Consultation </a:t>
            </a:r>
          </a:p>
          <a:p>
            <a:pPr algn="ctr"/>
            <a:endParaRPr lang="en-US" sz="4800" b="1" dirty="0">
              <a:solidFill>
                <a:srgbClr val="007DC5"/>
              </a:solidFill>
            </a:endParaRPr>
          </a:p>
          <a:p>
            <a:pPr algn="ctr"/>
            <a:r>
              <a:rPr lang="en-US" sz="3600" b="1" dirty="0"/>
              <a:t>Community Forum – Tuesday 2nd May 2023</a:t>
            </a:r>
          </a:p>
          <a:p>
            <a:pPr algn="ctr"/>
            <a:endParaRPr lang="en-US" sz="3600" dirty="0"/>
          </a:p>
          <a:p>
            <a:pPr marL="714375"/>
            <a:r>
              <a:rPr lang="en-US" sz="3000" dirty="0"/>
              <a:t>Sustainable Transport Corridor A – Dunkettle to City</a:t>
            </a:r>
          </a:p>
          <a:p>
            <a:pPr marL="714375"/>
            <a:r>
              <a:rPr lang="en-US" sz="3000" dirty="0"/>
              <a:t>Sustainable Transport Corridor B – Mayfield to City</a:t>
            </a:r>
          </a:p>
        </p:txBody>
      </p:sp>
    </p:spTree>
    <p:extLst>
      <p:ext uri="{BB962C8B-B14F-4D97-AF65-F5344CB8AC3E}">
        <p14:creationId xmlns:p14="http://schemas.microsoft.com/office/powerpoint/2010/main" val="29476409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con&#10;&#10;Description automatically generated with low confidence">
            <a:extLst>
              <a:ext uri="{FF2B5EF4-FFF2-40B4-BE49-F238E27FC236}">
                <a16:creationId xmlns:a16="http://schemas.microsoft.com/office/drawing/2014/main" id="{C6A954A2-B19F-D3C0-E760-4207853C50F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</a:blip>
          <a:stretch>
            <a:fillRect/>
          </a:stretch>
        </p:blipFill>
        <p:spPr>
          <a:xfrm>
            <a:off x="-38668" y="9616"/>
            <a:ext cx="12192000" cy="6858000"/>
          </a:xfrm>
          <a:prstGeom prst="rect">
            <a:avLst/>
          </a:prstGeom>
        </p:spPr>
      </p:pic>
      <p:pic>
        <p:nvPicPr>
          <p:cNvPr id="8" name="Picture 7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5450A2C6-9608-A90E-AEE2-997FFEADCEB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8" t="65937" r="83402" b="-1"/>
          <a:stretch/>
        </p:blipFill>
        <p:spPr>
          <a:xfrm rot="10800000">
            <a:off x="10193865" y="4512377"/>
            <a:ext cx="1998133" cy="2336006"/>
          </a:xfrm>
          <a:prstGeom prst="snip2DiagRect">
            <a:avLst>
              <a:gd name="adj1" fmla="val 0"/>
              <a:gd name="adj2" fmla="val 0"/>
            </a:avLst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218" y="400050"/>
            <a:ext cx="10515600" cy="5043488"/>
          </a:xfrm>
        </p:spPr>
        <p:txBody>
          <a:bodyPr>
            <a:normAutofit fontScale="90000"/>
          </a:bodyPr>
          <a:lstStyle/>
          <a:p>
            <a:b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IE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2846" y="1280276"/>
            <a:ext cx="11208972" cy="5283051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602755A0-4708-3938-0B07-3C99B7695995}"/>
              </a:ext>
            </a:extLst>
          </p:cNvPr>
          <p:cNvGraphicFramePr>
            <a:graphicFrameLocks noGrp="1"/>
          </p:cNvGraphicFramePr>
          <p:nvPr/>
        </p:nvGraphicFramePr>
        <p:xfrm>
          <a:off x="2860158" y="648586"/>
          <a:ext cx="6794205" cy="850605"/>
        </p:xfrm>
        <a:graphic>
          <a:graphicData uri="http://schemas.openxmlformats.org/drawingml/2006/table">
            <a:tbl>
              <a:tblPr/>
              <a:tblGrid>
                <a:gridCol w="6794205">
                  <a:extLst>
                    <a:ext uri="{9D8B030D-6E8A-4147-A177-3AD203B41FA5}">
                      <a16:colId xmlns:a16="http://schemas.microsoft.com/office/drawing/2014/main" val="1077556532"/>
                    </a:ext>
                  </a:extLst>
                </a:gridCol>
              </a:tblGrid>
              <a:tr h="850605">
                <a:tc>
                  <a:txBody>
                    <a:bodyPr/>
                    <a:lstStyle/>
                    <a:p>
                      <a:pPr algn="ctr"/>
                      <a:r>
                        <a:rPr lang="en-GB" sz="2600" dirty="0"/>
                        <a:t>Preferred Route Option (PRO) Key Changes 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31954973"/>
                  </a:ext>
                </a:extLst>
              </a:tr>
            </a:tbl>
          </a:graphicData>
        </a:graphic>
      </p:graphicFrame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457479AB-BCF8-7C8B-F166-63F2B84E06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637" y="1280276"/>
            <a:ext cx="7715628" cy="5107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587951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con&#10;&#10;Description automatically generated with low confidence">
            <a:extLst>
              <a:ext uri="{FF2B5EF4-FFF2-40B4-BE49-F238E27FC236}">
                <a16:creationId xmlns:a16="http://schemas.microsoft.com/office/drawing/2014/main" id="{C6A954A2-B19F-D3C0-E760-4207853C50F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</a:blip>
          <a:stretch>
            <a:fillRect/>
          </a:stretch>
        </p:blipFill>
        <p:spPr>
          <a:xfrm>
            <a:off x="-38668" y="9616"/>
            <a:ext cx="12192000" cy="6858000"/>
          </a:xfrm>
          <a:prstGeom prst="rect">
            <a:avLst/>
          </a:prstGeom>
        </p:spPr>
      </p:pic>
      <p:pic>
        <p:nvPicPr>
          <p:cNvPr id="8" name="Picture 7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5450A2C6-9608-A90E-AEE2-997FFEADCEB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8" t="65937" r="83402" b="-1"/>
          <a:stretch/>
        </p:blipFill>
        <p:spPr>
          <a:xfrm rot="10800000">
            <a:off x="10193865" y="4512377"/>
            <a:ext cx="1998133" cy="2336006"/>
          </a:xfrm>
          <a:prstGeom prst="snip2DiagRect">
            <a:avLst>
              <a:gd name="adj1" fmla="val 0"/>
              <a:gd name="adj2" fmla="val 0"/>
            </a:avLst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218" y="400050"/>
            <a:ext cx="10515600" cy="5043488"/>
          </a:xfrm>
        </p:spPr>
        <p:txBody>
          <a:bodyPr>
            <a:normAutofit fontScale="90000"/>
          </a:bodyPr>
          <a:lstStyle/>
          <a:p>
            <a:b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IE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2846" y="1280276"/>
            <a:ext cx="11208972" cy="5283051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602755A0-4708-3938-0B07-3C99B7695995}"/>
              </a:ext>
            </a:extLst>
          </p:cNvPr>
          <p:cNvGraphicFramePr>
            <a:graphicFrameLocks noGrp="1"/>
          </p:cNvGraphicFramePr>
          <p:nvPr/>
        </p:nvGraphicFramePr>
        <p:xfrm>
          <a:off x="2860158" y="648586"/>
          <a:ext cx="6794205" cy="850605"/>
        </p:xfrm>
        <a:graphic>
          <a:graphicData uri="http://schemas.openxmlformats.org/drawingml/2006/table">
            <a:tbl>
              <a:tblPr/>
              <a:tblGrid>
                <a:gridCol w="6794205">
                  <a:extLst>
                    <a:ext uri="{9D8B030D-6E8A-4147-A177-3AD203B41FA5}">
                      <a16:colId xmlns:a16="http://schemas.microsoft.com/office/drawing/2014/main" val="1077556532"/>
                    </a:ext>
                  </a:extLst>
                </a:gridCol>
              </a:tblGrid>
              <a:tr h="850605">
                <a:tc>
                  <a:txBody>
                    <a:bodyPr/>
                    <a:lstStyle/>
                    <a:p>
                      <a:pPr algn="ctr"/>
                      <a:r>
                        <a:rPr lang="en-GB" sz="2600" dirty="0"/>
                        <a:t>Preferred Route Option (PRO) Key Changes 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31954973"/>
                  </a:ext>
                </a:extLst>
              </a:tr>
            </a:tbl>
          </a:graphicData>
        </a:graphic>
      </p:graphicFrame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2F32D99D-0BC8-A680-8AC2-E6B9B24A0E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2610" y="1073888"/>
            <a:ext cx="5829300" cy="5523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72195"/>
      </p:ext>
    </p:extLst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con&#10;&#10;Description automatically generated with low confidence">
            <a:extLst>
              <a:ext uri="{FF2B5EF4-FFF2-40B4-BE49-F238E27FC236}">
                <a16:creationId xmlns:a16="http://schemas.microsoft.com/office/drawing/2014/main" id="{C6A954A2-B19F-D3C0-E760-4207853C50F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5450A2C6-9608-A90E-AEE2-997FFEADCEB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8" t="65937" r="83402" b="-1"/>
          <a:stretch/>
        </p:blipFill>
        <p:spPr>
          <a:xfrm rot="10800000">
            <a:off x="10193865" y="4512377"/>
            <a:ext cx="1998133" cy="2336006"/>
          </a:xfrm>
          <a:prstGeom prst="snip2DiagRect">
            <a:avLst>
              <a:gd name="adj1" fmla="val 0"/>
              <a:gd name="adj2" fmla="val 0"/>
            </a:avLst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218" y="400050"/>
            <a:ext cx="10515600" cy="5043488"/>
          </a:xfrm>
        </p:spPr>
        <p:txBody>
          <a:bodyPr>
            <a:normAutofit fontScale="90000"/>
          </a:bodyPr>
          <a:lstStyle/>
          <a:p>
            <a:b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IE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2846" y="1280276"/>
            <a:ext cx="11208972" cy="5283051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602755A0-4708-3938-0B07-3C99B76959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1023272"/>
              </p:ext>
            </p:extLst>
          </p:nvPr>
        </p:nvGraphicFramePr>
        <p:xfrm>
          <a:off x="2860158" y="648586"/>
          <a:ext cx="6794205" cy="850605"/>
        </p:xfrm>
        <a:graphic>
          <a:graphicData uri="http://schemas.openxmlformats.org/drawingml/2006/table">
            <a:tbl>
              <a:tblPr/>
              <a:tblGrid>
                <a:gridCol w="6794205">
                  <a:extLst>
                    <a:ext uri="{9D8B030D-6E8A-4147-A177-3AD203B41FA5}">
                      <a16:colId xmlns:a16="http://schemas.microsoft.com/office/drawing/2014/main" val="1077556532"/>
                    </a:ext>
                  </a:extLst>
                </a:gridCol>
              </a:tblGrid>
              <a:tr h="850605">
                <a:tc>
                  <a:txBody>
                    <a:bodyPr/>
                    <a:lstStyle/>
                    <a:p>
                      <a:pPr algn="ctr"/>
                      <a:r>
                        <a:rPr lang="en-GB" sz="2600" dirty="0"/>
                        <a:t>Emerging Preferred Route (EPR)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31954973"/>
                  </a:ext>
                </a:extLst>
              </a:tr>
            </a:tbl>
          </a:graphicData>
        </a:graphic>
      </p:graphicFrame>
      <p:pic>
        <p:nvPicPr>
          <p:cNvPr id="5" name="Picture 4" descr="Graphical user interface, diagram, application&#10;&#10;Description automatically generated">
            <a:extLst>
              <a:ext uri="{FF2B5EF4-FFF2-40B4-BE49-F238E27FC236}">
                <a16:creationId xmlns:a16="http://schemas.microsoft.com/office/drawing/2014/main" id="{864E06CC-F4F0-B158-10F0-C8FAB2B100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45" y="3075748"/>
            <a:ext cx="4720849" cy="3133666"/>
          </a:xfrm>
          <a:prstGeom prst="rect">
            <a:avLst/>
          </a:prstGeom>
        </p:spPr>
      </p:pic>
      <p:pic>
        <p:nvPicPr>
          <p:cNvPr id="4" name="Picture 3" descr="Graphical user interface, diagram, application&#10;&#10;Description automatically generated">
            <a:extLst>
              <a:ext uri="{FF2B5EF4-FFF2-40B4-BE49-F238E27FC236}">
                <a16:creationId xmlns:a16="http://schemas.microsoft.com/office/drawing/2014/main" id="{AC9BB7A6-3296-A9B9-831D-FC3DE80C5EA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419" y="3140709"/>
            <a:ext cx="4630264" cy="3007865"/>
          </a:xfrm>
          <a:prstGeom prst="rect">
            <a:avLst/>
          </a:prstGeom>
        </p:spPr>
      </p:pic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33167AA9-2698-9A73-8AAA-EE2946E2B6E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3680" y="1968337"/>
            <a:ext cx="3859215" cy="2576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0844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con&#10;&#10;Description automatically generated with low confidence">
            <a:extLst>
              <a:ext uri="{FF2B5EF4-FFF2-40B4-BE49-F238E27FC236}">
                <a16:creationId xmlns:a16="http://schemas.microsoft.com/office/drawing/2014/main" id="{C6A954A2-B19F-D3C0-E760-4207853C50F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5450A2C6-9608-A90E-AEE2-997FFEADCEB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8" t="65937" r="83402" b="-1"/>
          <a:stretch/>
        </p:blipFill>
        <p:spPr>
          <a:xfrm rot="10800000">
            <a:off x="10193865" y="4512377"/>
            <a:ext cx="1998133" cy="2336006"/>
          </a:xfrm>
          <a:prstGeom prst="snip2DiagRect">
            <a:avLst>
              <a:gd name="adj1" fmla="val 0"/>
              <a:gd name="adj2" fmla="val 0"/>
            </a:avLst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218" y="400050"/>
            <a:ext cx="10515600" cy="5043488"/>
          </a:xfrm>
        </p:spPr>
        <p:txBody>
          <a:bodyPr>
            <a:normAutofit fontScale="90000"/>
          </a:bodyPr>
          <a:lstStyle/>
          <a:p>
            <a:b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IE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2846" y="1280276"/>
            <a:ext cx="11208972" cy="5283051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602755A0-4708-3938-0B07-3C99B76959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8787258"/>
              </p:ext>
            </p:extLst>
          </p:nvPr>
        </p:nvGraphicFramePr>
        <p:xfrm>
          <a:off x="2860158" y="648586"/>
          <a:ext cx="6794205" cy="850605"/>
        </p:xfrm>
        <a:graphic>
          <a:graphicData uri="http://schemas.openxmlformats.org/drawingml/2006/table">
            <a:tbl>
              <a:tblPr/>
              <a:tblGrid>
                <a:gridCol w="6794205">
                  <a:extLst>
                    <a:ext uri="{9D8B030D-6E8A-4147-A177-3AD203B41FA5}">
                      <a16:colId xmlns:a16="http://schemas.microsoft.com/office/drawing/2014/main" val="1077556532"/>
                    </a:ext>
                  </a:extLst>
                </a:gridCol>
              </a:tblGrid>
              <a:tr h="850605">
                <a:tc>
                  <a:txBody>
                    <a:bodyPr/>
                    <a:lstStyle/>
                    <a:p>
                      <a:pPr algn="ctr"/>
                      <a:r>
                        <a:rPr lang="en-GB" sz="2600" dirty="0"/>
                        <a:t>Preferred Route Option (PRO) Key Changes 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31954973"/>
                  </a:ext>
                </a:extLst>
              </a:tr>
            </a:tbl>
          </a:graphicData>
        </a:graphic>
      </p:graphicFrame>
      <p:pic>
        <p:nvPicPr>
          <p:cNvPr id="5" name="Picture 4" descr="Graphical user interface, diagram, application&#10;&#10;Description automatically generated">
            <a:extLst>
              <a:ext uri="{FF2B5EF4-FFF2-40B4-BE49-F238E27FC236}">
                <a16:creationId xmlns:a16="http://schemas.microsoft.com/office/drawing/2014/main" id="{5541A359-B6C0-8C87-E014-E4DA55F6A7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98" y="3245334"/>
            <a:ext cx="4232709" cy="2804494"/>
          </a:xfrm>
          <a:prstGeom prst="rect">
            <a:avLst/>
          </a:prstGeom>
        </p:spPr>
      </p:pic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1EEDCDE0-A625-FD5D-4C1E-F2D29EA9680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7307" y="3238176"/>
            <a:ext cx="4390916" cy="2971238"/>
          </a:xfrm>
          <a:prstGeom prst="rect">
            <a:avLst/>
          </a:prstGeom>
        </p:spPr>
      </p:pic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27C48CF2-7FC6-B069-E827-A8047E008E3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7300" y="1747727"/>
            <a:ext cx="4390916" cy="2947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381692"/>
      </p:ext>
    </p:extLst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con&#10;&#10;Description automatically generated with low confidence">
            <a:extLst>
              <a:ext uri="{FF2B5EF4-FFF2-40B4-BE49-F238E27FC236}">
                <a16:creationId xmlns:a16="http://schemas.microsoft.com/office/drawing/2014/main" id="{C6A954A2-B19F-D3C0-E760-4207853C50F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</a:blip>
          <a:stretch>
            <a:fillRect/>
          </a:stretch>
        </p:blipFill>
        <p:spPr>
          <a:xfrm>
            <a:off x="-29808" y="-23903"/>
            <a:ext cx="12192000" cy="6858000"/>
          </a:xfrm>
          <a:prstGeom prst="rect">
            <a:avLst/>
          </a:prstGeom>
        </p:spPr>
      </p:pic>
      <p:pic>
        <p:nvPicPr>
          <p:cNvPr id="8" name="Picture 7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5450A2C6-9608-A90E-AEE2-997FFEADCEB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8" t="65937" r="83402" b="-1"/>
          <a:stretch/>
        </p:blipFill>
        <p:spPr>
          <a:xfrm rot="10800000">
            <a:off x="10193865" y="4512377"/>
            <a:ext cx="1998133" cy="2336006"/>
          </a:xfrm>
          <a:prstGeom prst="snip2DiagRect">
            <a:avLst>
              <a:gd name="adj1" fmla="val 0"/>
              <a:gd name="adj2" fmla="val 0"/>
            </a:avLst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218" y="400050"/>
            <a:ext cx="10515600" cy="5043488"/>
          </a:xfrm>
        </p:spPr>
        <p:txBody>
          <a:bodyPr>
            <a:normAutofit fontScale="90000"/>
          </a:bodyPr>
          <a:lstStyle/>
          <a:p>
            <a:b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IE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2846" y="1280276"/>
            <a:ext cx="11208972" cy="5283051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602755A0-4708-3938-0B07-3C99B7695995}"/>
              </a:ext>
            </a:extLst>
          </p:cNvPr>
          <p:cNvGraphicFramePr>
            <a:graphicFrameLocks noGrp="1"/>
          </p:cNvGraphicFramePr>
          <p:nvPr/>
        </p:nvGraphicFramePr>
        <p:xfrm>
          <a:off x="2860158" y="648586"/>
          <a:ext cx="6794205" cy="850605"/>
        </p:xfrm>
        <a:graphic>
          <a:graphicData uri="http://schemas.openxmlformats.org/drawingml/2006/table">
            <a:tbl>
              <a:tblPr/>
              <a:tblGrid>
                <a:gridCol w="6794205">
                  <a:extLst>
                    <a:ext uri="{9D8B030D-6E8A-4147-A177-3AD203B41FA5}">
                      <a16:colId xmlns:a16="http://schemas.microsoft.com/office/drawing/2014/main" val="1077556532"/>
                    </a:ext>
                  </a:extLst>
                </a:gridCol>
              </a:tblGrid>
              <a:tr h="850605">
                <a:tc>
                  <a:txBody>
                    <a:bodyPr/>
                    <a:lstStyle/>
                    <a:p>
                      <a:pPr algn="ctr"/>
                      <a:r>
                        <a:rPr lang="en-GB" sz="2600" dirty="0"/>
                        <a:t>Emerging Preferred Route (EPR)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31954973"/>
                  </a:ext>
                </a:extLst>
              </a:tr>
            </a:tbl>
          </a:graphicData>
        </a:graphic>
      </p:graphicFrame>
      <p:pic>
        <p:nvPicPr>
          <p:cNvPr id="5" name="Picture 4" descr="Graphical user interface, diagram&#10;&#10;Description automatically generated">
            <a:extLst>
              <a:ext uri="{FF2B5EF4-FFF2-40B4-BE49-F238E27FC236}">
                <a16:creationId xmlns:a16="http://schemas.microsoft.com/office/drawing/2014/main" id="{A996659C-3774-690D-6EE4-C1F31720473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967" y="2733156"/>
            <a:ext cx="5417469" cy="3558442"/>
          </a:xfrm>
          <a:prstGeom prst="rect">
            <a:avLst/>
          </a:prstGeom>
        </p:spPr>
      </p:pic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D3A8162B-698A-3B7E-E1C9-F5FC90057AD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2240" y="1202196"/>
            <a:ext cx="5356441" cy="3558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766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con&#10;&#10;Description automatically generated with low confidence">
            <a:extLst>
              <a:ext uri="{FF2B5EF4-FFF2-40B4-BE49-F238E27FC236}">
                <a16:creationId xmlns:a16="http://schemas.microsoft.com/office/drawing/2014/main" id="{C6A954A2-B19F-D3C0-E760-4207853C50F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</a:blip>
          <a:stretch>
            <a:fillRect/>
          </a:stretch>
        </p:blipFill>
        <p:spPr>
          <a:xfrm>
            <a:off x="-38668" y="9616"/>
            <a:ext cx="12192000" cy="6858000"/>
          </a:xfrm>
          <a:prstGeom prst="rect">
            <a:avLst/>
          </a:prstGeom>
        </p:spPr>
      </p:pic>
      <p:pic>
        <p:nvPicPr>
          <p:cNvPr id="8" name="Picture 7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5450A2C6-9608-A90E-AEE2-997FFEADCEB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8" t="65937" r="83402" b="-1"/>
          <a:stretch/>
        </p:blipFill>
        <p:spPr>
          <a:xfrm rot="10800000">
            <a:off x="10193865" y="4512377"/>
            <a:ext cx="1998133" cy="2336006"/>
          </a:xfrm>
          <a:prstGeom prst="snip2DiagRect">
            <a:avLst>
              <a:gd name="adj1" fmla="val 0"/>
              <a:gd name="adj2" fmla="val 0"/>
            </a:avLst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218" y="400050"/>
            <a:ext cx="10515600" cy="5043488"/>
          </a:xfrm>
        </p:spPr>
        <p:txBody>
          <a:bodyPr>
            <a:normAutofit fontScale="90000"/>
          </a:bodyPr>
          <a:lstStyle/>
          <a:p>
            <a:b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IE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2846" y="1280276"/>
            <a:ext cx="11208972" cy="5283051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602755A0-4708-3938-0B07-3C99B7695995}"/>
              </a:ext>
            </a:extLst>
          </p:cNvPr>
          <p:cNvGraphicFramePr>
            <a:graphicFrameLocks noGrp="1"/>
          </p:cNvGraphicFramePr>
          <p:nvPr/>
        </p:nvGraphicFramePr>
        <p:xfrm>
          <a:off x="2860158" y="648586"/>
          <a:ext cx="6794205" cy="850605"/>
        </p:xfrm>
        <a:graphic>
          <a:graphicData uri="http://schemas.openxmlformats.org/drawingml/2006/table">
            <a:tbl>
              <a:tblPr/>
              <a:tblGrid>
                <a:gridCol w="6794205">
                  <a:extLst>
                    <a:ext uri="{9D8B030D-6E8A-4147-A177-3AD203B41FA5}">
                      <a16:colId xmlns:a16="http://schemas.microsoft.com/office/drawing/2014/main" val="1077556532"/>
                    </a:ext>
                  </a:extLst>
                </a:gridCol>
              </a:tblGrid>
              <a:tr h="850605">
                <a:tc>
                  <a:txBody>
                    <a:bodyPr/>
                    <a:lstStyle/>
                    <a:p>
                      <a:pPr algn="ctr"/>
                      <a:r>
                        <a:rPr lang="en-GB" sz="2600" dirty="0"/>
                        <a:t>Preferred Route Option (PRO) Key Changes 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31954973"/>
                  </a:ext>
                </a:extLst>
              </a:tr>
            </a:tbl>
          </a:graphicData>
        </a:graphic>
      </p:graphicFrame>
      <p:pic>
        <p:nvPicPr>
          <p:cNvPr id="19" name="Picture 18" descr="Diagram&#10;&#10;Description automatically generated">
            <a:extLst>
              <a:ext uri="{FF2B5EF4-FFF2-40B4-BE49-F238E27FC236}">
                <a16:creationId xmlns:a16="http://schemas.microsoft.com/office/drawing/2014/main" id="{6F7F41D5-4CF0-84CF-5833-BB8F2ED079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552" y="2816193"/>
            <a:ext cx="4888553" cy="3259035"/>
          </a:xfrm>
          <a:prstGeom prst="rect">
            <a:avLst/>
          </a:prstGeom>
        </p:spPr>
      </p:pic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372AA990-F009-4945-A5BF-7014B87398E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5325" y="2223113"/>
            <a:ext cx="4888553" cy="3259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598689"/>
      </p:ext>
    </p:extLst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con&#10;&#10;Description automatically generated with low confidence">
            <a:extLst>
              <a:ext uri="{FF2B5EF4-FFF2-40B4-BE49-F238E27FC236}">
                <a16:creationId xmlns:a16="http://schemas.microsoft.com/office/drawing/2014/main" id="{C6A954A2-B19F-D3C0-E760-4207853C50F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</a:blip>
          <a:stretch>
            <a:fillRect/>
          </a:stretch>
        </p:blipFill>
        <p:spPr>
          <a:xfrm>
            <a:off x="-38668" y="0"/>
            <a:ext cx="12192000" cy="6858000"/>
          </a:xfrm>
          <a:prstGeom prst="rect">
            <a:avLst/>
          </a:prstGeom>
        </p:spPr>
      </p:pic>
      <p:pic>
        <p:nvPicPr>
          <p:cNvPr id="8" name="Picture 7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5450A2C6-9608-A90E-AEE2-997FFEADCEB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8" t="65937" r="83402" b="-1"/>
          <a:stretch/>
        </p:blipFill>
        <p:spPr>
          <a:xfrm rot="10800000">
            <a:off x="10193865" y="4512377"/>
            <a:ext cx="1998133" cy="2336006"/>
          </a:xfrm>
          <a:prstGeom prst="snip2DiagRect">
            <a:avLst>
              <a:gd name="adj1" fmla="val 0"/>
              <a:gd name="adj2" fmla="val 0"/>
            </a:avLst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218" y="400050"/>
            <a:ext cx="10515600" cy="5043488"/>
          </a:xfrm>
        </p:spPr>
        <p:txBody>
          <a:bodyPr>
            <a:normAutofit fontScale="90000"/>
          </a:bodyPr>
          <a:lstStyle/>
          <a:p>
            <a:b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IE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2846" y="1280276"/>
            <a:ext cx="11208972" cy="5283051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C0C57BB-0453-E52F-9FCB-472792E551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233501"/>
              </p:ext>
            </p:extLst>
          </p:nvPr>
        </p:nvGraphicFramePr>
        <p:xfrm>
          <a:off x="1260629" y="1917577"/>
          <a:ext cx="2929631" cy="2601157"/>
        </p:xfrm>
        <a:graphic>
          <a:graphicData uri="http://schemas.openxmlformats.org/drawingml/2006/table">
            <a:tbl>
              <a:tblPr/>
              <a:tblGrid>
                <a:gridCol w="2929631">
                  <a:extLst>
                    <a:ext uri="{9D8B030D-6E8A-4147-A177-3AD203B41FA5}">
                      <a16:colId xmlns:a16="http://schemas.microsoft.com/office/drawing/2014/main" val="3373572895"/>
                    </a:ext>
                  </a:extLst>
                </a:gridCol>
              </a:tblGrid>
              <a:tr h="260115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7627992"/>
                  </a:ext>
                </a:extLst>
              </a:tr>
            </a:tbl>
          </a:graphicData>
        </a:graphic>
      </p:graphicFrame>
      <p:pic>
        <p:nvPicPr>
          <p:cNvPr id="9" name="Picture 8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6E3C8374-2878-D124-5FF6-7AAB19870E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8099" y="772092"/>
            <a:ext cx="6589444" cy="5313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975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con&#10;&#10;Description automatically generated with low confidence">
            <a:extLst>
              <a:ext uri="{FF2B5EF4-FFF2-40B4-BE49-F238E27FC236}">
                <a16:creationId xmlns:a16="http://schemas.microsoft.com/office/drawing/2014/main" id="{C6A954A2-B19F-D3C0-E760-4207853C50F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</a:blip>
          <a:stretch>
            <a:fillRect/>
          </a:stretch>
        </p:blipFill>
        <p:spPr>
          <a:xfrm>
            <a:off x="-38668" y="0"/>
            <a:ext cx="12192000" cy="6858000"/>
          </a:xfrm>
          <a:prstGeom prst="rect">
            <a:avLst/>
          </a:prstGeom>
        </p:spPr>
      </p:pic>
      <p:pic>
        <p:nvPicPr>
          <p:cNvPr id="8" name="Picture 7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5450A2C6-9608-A90E-AEE2-997FFEADCEB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8" t="65937" r="83402" b="-1"/>
          <a:stretch/>
        </p:blipFill>
        <p:spPr>
          <a:xfrm rot="10800000">
            <a:off x="10193865" y="4512377"/>
            <a:ext cx="1998133" cy="2336006"/>
          </a:xfrm>
          <a:prstGeom prst="snip2DiagRect">
            <a:avLst>
              <a:gd name="adj1" fmla="val 0"/>
              <a:gd name="adj2" fmla="val 0"/>
            </a:avLst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218" y="400050"/>
            <a:ext cx="10515600" cy="5043488"/>
          </a:xfrm>
        </p:spPr>
        <p:txBody>
          <a:bodyPr>
            <a:normAutofit fontScale="90000"/>
          </a:bodyPr>
          <a:lstStyle/>
          <a:p>
            <a:b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IE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2846" y="1280276"/>
            <a:ext cx="11208972" cy="5283051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C0C57BB-0453-E52F-9FCB-472792E5510B}"/>
              </a:ext>
            </a:extLst>
          </p:cNvPr>
          <p:cNvGraphicFramePr>
            <a:graphicFrameLocks noGrp="1"/>
          </p:cNvGraphicFramePr>
          <p:nvPr/>
        </p:nvGraphicFramePr>
        <p:xfrm>
          <a:off x="1260629" y="1917577"/>
          <a:ext cx="2929631" cy="2601157"/>
        </p:xfrm>
        <a:graphic>
          <a:graphicData uri="http://schemas.openxmlformats.org/drawingml/2006/table">
            <a:tbl>
              <a:tblPr/>
              <a:tblGrid>
                <a:gridCol w="2929631">
                  <a:extLst>
                    <a:ext uri="{9D8B030D-6E8A-4147-A177-3AD203B41FA5}">
                      <a16:colId xmlns:a16="http://schemas.microsoft.com/office/drawing/2014/main" val="3373572895"/>
                    </a:ext>
                  </a:extLst>
                </a:gridCol>
              </a:tblGrid>
              <a:tr h="260115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7627992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3AFC820D-1BC8-AE6F-7861-98F4D234C333}"/>
              </a:ext>
            </a:extLst>
          </p:cNvPr>
          <p:cNvSpPr txBox="1"/>
          <p:nvPr/>
        </p:nvSpPr>
        <p:spPr>
          <a:xfrm>
            <a:off x="2963825" y="2989152"/>
            <a:ext cx="618283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007DC5"/>
                </a:solidFill>
                <a:latin typeface="Calibri" panose="020F0502020204030204"/>
              </a:rPr>
              <a:t>Deadline for Submissions Thursday 25</a:t>
            </a:r>
            <a:r>
              <a:rPr lang="en-US" sz="4000" b="1" baseline="30000" dirty="0">
                <a:solidFill>
                  <a:srgbClr val="007DC5"/>
                </a:solidFill>
                <a:latin typeface="Calibri" panose="020F0502020204030204"/>
              </a:rPr>
              <a:t>th</a:t>
            </a:r>
            <a:r>
              <a:rPr lang="en-US" sz="4000" b="1" dirty="0">
                <a:solidFill>
                  <a:srgbClr val="007DC5"/>
                </a:solidFill>
                <a:latin typeface="Calibri" panose="020F0502020204030204"/>
              </a:rPr>
              <a:t> May 2023 </a:t>
            </a:r>
            <a:endParaRPr kumimoji="0" lang="en-US" sz="4000" b="1" i="0" u="none" strike="noStrike" kern="1200" cap="none" spc="0" normalizeH="0" noProof="0" dirty="0">
              <a:ln>
                <a:noFill/>
              </a:ln>
              <a:solidFill>
                <a:srgbClr val="007DC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17471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con&#10;&#10;Description automatically generated with low confidence">
            <a:extLst>
              <a:ext uri="{FF2B5EF4-FFF2-40B4-BE49-F238E27FC236}">
                <a16:creationId xmlns:a16="http://schemas.microsoft.com/office/drawing/2014/main" id="{C6A954A2-B19F-D3C0-E760-4207853C50F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5450A2C6-9608-A90E-AEE2-997FFEADCEB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8" t="65937" r="83402" b="-1"/>
          <a:stretch/>
        </p:blipFill>
        <p:spPr>
          <a:xfrm rot="10800000">
            <a:off x="10193865" y="4512377"/>
            <a:ext cx="1998133" cy="2336006"/>
          </a:xfrm>
          <a:prstGeom prst="snip2DiagRect">
            <a:avLst>
              <a:gd name="adj1" fmla="val 0"/>
              <a:gd name="adj2" fmla="val 0"/>
            </a:avLst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218" y="400050"/>
            <a:ext cx="10515600" cy="5043488"/>
          </a:xfrm>
        </p:spPr>
        <p:txBody>
          <a:bodyPr>
            <a:normAutofit fontScale="90000"/>
          </a:bodyPr>
          <a:lstStyle/>
          <a:p>
            <a:b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IE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2846" y="1280276"/>
            <a:ext cx="11208972" cy="5283051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60715" y="2921794"/>
            <a:ext cx="108705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solidFill>
                  <a:srgbClr val="007DC5"/>
                </a:solidFill>
                <a:latin typeface="Calibri" panose="020F0502020204030204"/>
              </a:rPr>
              <a:t>Questions – Comments - Discussion </a:t>
            </a:r>
            <a:endParaRPr kumimoji="0" lang="en-US" sz="4800" b="1" i="0" u="none" strike="noStrike" kern="1200" cap="none" spc="0" normalizeH="0" noProof="0" dirty="0">
              <a:ln>
                <a:noFill/>
              </a:ln>
              <a:solidFill>
                <a:srgbClr val="007DC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32362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con&#10;&#10;Description automatically generated with low confidence">
            <a:extLst>
              <a:ext uri="{FF2B5EF4-FFF2-40B4-BE49-F238E27FC236}">
                <a16:creationId xmlns:a16="http://schemas.microsoft.com/office/drawing/2014/main" id="{C6A954A2-B19F-D3C0-E760-4207853C50F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5450A2C6-9608-A90E-AEE2-997FFEADCEB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8" t="65937" r="83402" b="-1"/>
          <a:stretch/>
        </p:blipFill>
        <p:spPr>
          <a:xfrm rot="10800000">
            <a:off x="10193865" y="4512377"/>
            <a:ext cx="1998133" cy="2336006"/>
          </a:xfrm>
          <a:prstGeom prst="snip2DiagRect">
            <a:avLst>
              <a:gd name="adj1" fmla="val 0"/>
              <a:gd name="adj2" fmla="val 0"/>
            </a:avLst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218" y="400050"/>
            <a:ext cx="10515600" cy="5043488"/>
          </a:xfrm>
        </p:spPr>
        <p:txBody>
          <a:bodyPr>
            <a:normAutofit fontScale="90000"/>
          </a:bodyPr>
          <a:lstStyle/>
          <a:p>
            <a:b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IE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2846" y="1280276"/>
            <a:ext cx="11208972" cy="5283051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16036" y="628587"/>
            <a:ext cx="1087057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7DC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Introductions</a:t>
            </a:r>
            <a:endParaRPr lang="en-US" sz="3200" dirty="0">
              <a:solidFill>
                <a:schemeClr val="dk1"/>
              </a:solidFill>
              <a:sym typeface="Arial"/>
            </a:endParaRPr>
          </a:p>
          <a:p>
            <a:pPr lvl="1">
              <a:lnSpc>
                <a:spcPct val="150000"/>
              </a:lnSpc>
              <a:spcAft>
                <a:spcPts val="1800"/>
              </a:spcAft>
              <a:buClr>
                <a:schemeClr val="dk1"/>
              </a:buClr>
              <a:buSzPts val="2800"/>
              <a:tabLst>
                <a:tab pos="2603500" algn="l"/>
              </a:tabLst>
            </a:pPr>
            <a:r>
              <a:rPr lang="en-US" sz="3200" dirty="0">
                <a:solidFill>
                  <a:schemeClr val="dk1"/>
                </a:solidFill>
                <a:sym typeface="Arial"/>
              </a:rPr>
              <a:t>Independent Chairperson	Simon Nugent </a:t>
            </a:r>
            <a:endParaRPr lang="en-US" sz="3200" dirty="0"/>
          </a:p>
          <a:p>
            <a:pPr lvl="1">
              <a:lnSpc>
                <a:spcPct val="150000"/>
              </a:lnSpc>
              <a:buClr>
                <a:schemeClr val="dk1"/>
              </a:buClr>
              <a:buSzPts val="2800"/>
              <a:tabLst>
                <a:tab pos="2603500" algn="l"/>
              </a:tabLst>
            </a:pPr>
            <a:r>
              <a:rPr lang="en-US" sz="3200" dirty="0">
                <a:solidFill>
                  <a:schemeClr val="dk1"/>
                </a:solidFill>
                <a:sym typeface="Arial"/>
              </a:rPr>
              <a:t>NTA					Hugh Creegan, Deputy CEO</a:t>
            </a:r>
          </a:p>
          <a:p>
            <a:pPr lvl="1">
              <a:spcAft>
                <a:spcPts val="1800"/>
              </a:spcAft>
              <a:buClr>
                <a:schemeClr val="dk1"/>
              </a:buClr>
              <a:buSzPts val="2800"/>
              <a:tabLst>
                <a:tab pos="2603500" algn="l"/>
              </a:tabLst>
            </a:pPr>
            <a:r>
              <a:rPr lang="en-US" sz="3200" dirty="0">
                <a:solidFill>
                  <a:schemeClr val="dk1"/>
                </a:solidFill>
                <a:sym typeface="Arial"/>
              </a:rPr>
              <a:t>					Con Kehely, Head of 							</a:t>
            </a:r>
            <a:r>
              <a:rPr lang="en-US" sz="3200" dirty="0" err="1">
                <a:solidFill>
                  <a:schemeClr val="dk1"/>
                </a:solidFill>
                <a:sym typeface="Arial"/>
              </a:rPr>
              <a:t>BusConnects</a:t>
            </a:r>
            <a:r>
              <a:rPr lang="en-US" sz="3200" dirty="0">
                <a:solidFill>
                  <a:schemeClr val="dk1"/>
                </a:solidFill>
                <a:sym typeface="Arial"/>
              </a:rPr>
              <a:t> Regional Cities </a:t>
            </a:r>
          </a:p>
          <a:p>
            <a:pPr lvl="1">
              <a:spcAft>
                <a:spcPts val="1800"/>
              </a:spcAft>
              <a:buClr>
                <a:schemeClr val="dk1"/>
              </a:buClr>
              <a:buSzPts val="2800"/>
              <a:tabLst>
                <a:tab pos="2603500" algn="l"/>
              </a:tabLst>
            </a:pPr>
            <a:r>
              <a:rPr lang="en-US" sz="3200" dirty="0">
                <a:solidFill>
                  <a:schemeClr val="dk1"/>
                </a:solidFill>
                <a:sym typeface="Arial"/>
              </a:rPr>
              <a:t>         				 	Terry Brennan, Senior    						Communications Manager</a:t>
            </a:r>
          </a:p>
          <a:p>
            <a:pPr lvl="1">
              <a:spcAft>
                <a:spcPts val="1800"/>
              </a:spcAft>
              <a:buClr>
                <a:schemeClr val="dk1"/>
              </a:buClr>
              <a:buSzPts val="2800"/>
              <a:tabLst>
                <a:tab pos="2603500" algn="l"/>
              </a:tabLst>
            </a:pPr>
            <a:r>
              <a:rPr lang="en-US" sz="3200" dirty="0">
                <a:solidFill>
                  <a:schemeClr val="dk1"/>
                </a:solidFill>
                <a:sym typeface="Arial"/>
              </a:rPr>
              <a:t>Jacobs					Bruce Slattery, Director, Jacobs </a:t>
            </a:r>
          </a:p>
        </p:txBody>
      </p:sp>
    </p:spTree>
    <p:extLst>
      <p:ext uri="{BB962C8B-B14F-4D97-AF65-F5344CB8AC3E}">
        <p14:creationId xmlns:p14="http://schemas.microsoft.com/office/powerpoint/2010/main" val="26811363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con&#10;&#10;Description automatically generated with low confidence">
            <a:extLst>
              <a:ext uri="{FF2B5EF4-FFF2-40B4-BE49-F238E27FC236}">
                <a16:creationId xmlns:a16="http://schemas.microsoft.com/office/drawing/2014/main" id="{C6A954A2-B19F-D3C0-E760-4207853C50F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5450A2C6-9608-A90E-AEE2-997FFEADCEB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8" t="65937" r="83402" b="-1"/>
          <a:stretch/>
        </p:blipFill>
        <p:spPr>
          <a:xfrm rot="10800000">
            <a:off x="10193865" y="4512377"/>
            <a:ext cx="1998133" cy="2336006"/>
          </a:xfrm>
          <a:prstGeom prst="snip2DiagRect">
            <a:avLst>
              <a:gd name="adj1" fmla="val 0"/>
              <a:gd name="adj2" fmla="val 0"/>
            </a:avLst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218" y="400050"/>
            <a:ext cx="10515600" cy="5043488"/>
          </a:xfrm>
        </p:spPr>
        <p:txBody>
          <a:bodyPr>
            <a:normAutofit fontScale="90000"/>
          </a:bodyPr>
          <a:lstStyle/>
          <a:p>
            <a:b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IE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2846" y="1280276"/>
            <a:ext cx="11208972" cy="5283051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78113" y="628587"/>
            <a:ext cx="10358438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7DC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Agenda</a:t>
            </a:r>
            <a:endParaRPr lang="en-US" sz="3200" dirty="0">
              <a:solidFill>
                <a:schemeClr val="dk1"/>
              </a:solidFill>
              <a:sym typeface="Arial"/>
            </a:endParaRPr>
          </a:p>
          <a:p>
            <a:pPr marL="742950" lvl="1" indent="-285750">
              <a:lnSpc>
                <a:spcPct val="150000"/>
              </a:lnSpc>
              <a:buClr>
                <a:schemeClr val="dk1"/>
              </a:buClr>
              <a:buSzPts val="2800"/>
              <a:buFont typeface="Arial"/>
              <a:buChar char="•"/>
              <a:tabLst>
                <a:tab pos="2603500" algn="l"/>
              </a:tabLst>
            </a:pPr>
            <a:r>
              <a:rPr lang="en-US" sz="3200" dirty="0">
                <a:solidFill>
                  <a:schemeClr val="dk1"/>
                </a:solidFill>
                <a:sym typeface="Arial"/>
              </a:rPr>
              <a:t>Introductions (completed)</a:t>
            </a:r>
          </a:p>
          <a:p>
            <a:pPr marL="742950" lvl="1" indent="-285750">
              <a:lnSpc>
                <a:spcPct val="150000"/>
              </a:lnSpc>
              <a:buClr>
                <a:schemeClr val="dk1"/>
              </a:buClr>
              <a:buSzPts val="2800"/>
              <a:buFont typeface="Arial"/>
              <a:buChar char="•"/>
              <a:tabLst>
                <a:tab pos="2603500" algn="l"/>
              </a:tabLst>
            </a:pPr>
            <a:r>
              <a:rPr lang="en-US" sz="3200" dirty="0">
                <a:solidFill>
                  <a:schemeClr val="dk1"/>
                </a:solidFill>
                <a:sym typeface="Arial"/>
              </a:rPr>
              <a:t>Running of meetings</a:t>
            </a:r>
            <a:endParaRPr lang="en-US" sz="3200" dirty="0"/>
          </a:p>
          <a:p>
            <a:pPr marL="742950" lvl="1" indent="-285750">
              <a:lnSpc>
                <a:spcPct val="150000"/>
              </a:lnSpc>
              <a:buClr>
                <a:schemeClr val="dk1"/>
              </a:buClr>
              <a:buSzPts val="2800"/>
              <a:buFont typeface="Arial"/>
              <a:buChar char="•"/>
              <a:tabLst>
                <a:tab pos="2603500" algn="l"/>
              </a:tabLst>
            </a:pPr>
            <a:r>
              <a:rPr lang="en-US" sz="3200" dirty="0">
                <a:solidFill>
                  <a:schemeClr val="dk1"/>
                </a:solidFill>
                <a:sym typeface="Arial"/>
              </a:rPr>
              <a:t>Preferred Route Options for STC A &amp; B</a:t>
            </a:r>
            <a:endParaRPr lang="en-US" sz="3200" dirty="0"/>
          </a:p>
          <a:p>
            <a:pPr marL="742950" lvl="1" indent="-285750">
              <a:lnSpc>
                <a:spcPct val="150000"/>
              </a:lnSpc>
              <a:buClr>
                <a:schemeClr val="dk1"/>
              </a:buClr>
              <a:buSzPts val="2800"/>
              <a:buFont typeface="Arial"/>
              <a:buChar char="•"/>
              <a:tabLst>
                <a:tab pos="2603500" algn="l"/>
              </a:tabLst>
            </a:pPr>
            <a:r>
              <a:rPr lang="en-US" sz="3200" dirty="0">
                <a:solidFill>
                  <a:schemeClr val="dk1"/>
                </a:solidFill>
                <a:sym typeface="Arial"/>
              </a:rPr>
              <a:t>Questions – Comments - Discussion</a:t>
            </a:r>
            <a:endParaRPr lang="en-US" sz="3200" dirty="0"/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1730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con&#10;&#10;Description automatically generated with low confidence">
            <a:extLst>
              <a:ext uri="{FF2B5EF4-FFF2-40B4-BE49-F238E27FC236}">
                <a16:creationId xmlns:a16="http://schemas.microsoft.com/office/drawing/2014/main" id="{C6A954A2-B19F-D3C0-E760-4207853C50F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5450A2C6-9608-A90E-AEE2-997FFEADCEB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8" t="65937" r="83402" b="-1"/>
          <a:stretch/>
        </p:blipFill>
        <p:spPr>
          <a:xfrm rot="10800000">
            <a:off x="10193865" y="4512377"/>
            <a:ext cx="1998133" cy="2336006"/>
          </a:xfrm>
          <a:prstGeom prst="snip2DiagRect">
            <a:avLst>
              <a:gd name="adj1" fmla="val 0"/>
              <a:gd name="adj2" fmla="val 0"/>
            </a:avLst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218" y="400050"/>
            <a:ext cx="10515600" cy="5043488"/>
          </a:xfrm>
        </p:spPr>
        <p:txBody>
          <a:bodyPr>
            <a:normAutofit fontScale="90000"/>
          </a:bodyPr>
          <a:lstStyle/>
          <a:p>
            <a:b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IE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2846" y="1280276"/>
            <a:ext cx="11208972" cy="5283051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" y="-2613"/>
            <a:ext cx="12191998" cy="64171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7DC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Forum Objectives </a:t>
            </a:r>
            <a:r>
              <a:rPr lang="en-US" sz="4800" b="1" noProof="0" dirty="0">
                <a:solidFill>
                  <a:srgbClr val="007DC5"/>
                </a:solidFill>
                <a:latin typeface="Calibri" panose="020F0502020204030204"/>
              </a:rPr>
              <a:t>&amp; 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7DC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Terms of Reference</a:t>
            </a:r>
            <a:endParaRPr lang="en-US" sz="3200" dirty="0">
              <a:solidFill>
                <a:schemeClr val="dk1"/>
              </a:solidFill>
              <a:sym typeface="Arial"/>
            </a:endParaRPr>
          </a:p>
          <a:p>
            <a:pPr marL="742950" lvl="1" indent="-285750">
              <a:spcAft>
                <a:spcPts val="1800"/>
              </a:spcAft>
              <a:buClr>
                <a:schemeClr val="dk1"/>
              </a:buClr>
              <a:buSzPts val="2800"/>
              <a:buFont typeface="Arial"/>
              <a:buChar char="•"/>
              <a:tabLst>
                <a:tab pos="2603500" algn="l"/>
              </a:tabLst>
            </a:pPr>
            <a:r>
              <a:rPr lang="en-US" sz="3200" b="1" dirty="0">
                <a:solidFill>
                  <a:schemeClr val="dk1"/>
                </a:solidFill>
                <a:sym typeface="Arial"/>
              </a:rPr>
              <a:t>Two-way communication </a:t>
            </a:r>
            <a:r>
              <a:rPr lang="en-US" sz="3200" dirty="0">
                <a:solidFill>
                  <a:schemeClr val="dk1"/>
                </a:solidFill>
                <a:sym typeface="Arial"/>
              </a:rPr>
              <a:t>–Serve as a two-way communication channel between the NTA and local communities</a:t>
            </a:r>
          </a:p>
          <a:p>
            <a:pPr marL="742950" lvl="1" indent="-285750">
              <a:spcAft>
                <a:spcPts val="1800"/>
              </a:spcAft>
              <a:buClr>
                <a:schemeClr val="dk1"/>
              </a:buClr>
              <a:buSzPts val="2800"/>
              <a:buFont typeface="Arial"/>
              <a:buChar char="•"/>
              <a:tabLst>
                <a:tab pos="2603500" algn="l"/>
              </a:tabLst>
            </a:pPr>
            <a:r>
              <a:rPr lang="en-US" sz="3200" b="1" dirty="0">
                <a:solidFill>
                  <a:schemeClr val="dk1"/>
                </a:solidFill>
                <a:sym typeface="Arial"/>
              </a:rPr>
              <a:t>Information Flow </a:t>
            </a:r>
            <a:r>
              <a:rPr lang="en-US" sz="3200" dirty="0">
                <a:solidFill>
                  <a:schemeClr val="dk1"/>
                </a:solidFill>
                <a:sym typeface="Arial"/>
              </a:rPr>
              <a:t>– Allow provision of information and updates throughout the duration of the project</a:t>
            </a:r>
          </a:p>
          <a:p>
            <a:pPr marL="742950" lvl="1" indent="-285750">
              <a:spcAft>
                <a:spcPts val="1800"/>
              </a:spcAft>
              <a:buClr>
                <a:schemeClr val="dk1"/>
              </a:buClr>
              <a:buSzPts val="2800"/>
              <a:buFont typeface="Arial"/>
              <a:buChar char="•"/>
              <a:tabLst>
                <a:tab pos="2603500" algn="l"/>
              </a:tabLst>
            </a:pPr>
            <a:r>
              <a:rPr lang="en-US" sz="3200" b="1" dirty="0">
                <a:solidFill>
                  <a:schemeClr val="dk1"/>
                </a:solidFill>
                <a:sym typeface="Arial"/>
              </a:rPr>
              <a:t>Answer questions </a:t>
            </a:r>
            <a:r>
              <a:rPr lang="en-US" sz="3200" dirty="0">
                <a:solidFill>
                  <a:schemeClr val="dk1"/>
                </a:solidFill>
                <a:sym typeface="Arial"/>
              </a:rPr>
              <a:t>- Provide answers to concerns and issues raised  </a:t>
            </a:r>
          </a:p>
          <a:p>
            <a:pPr marL="742950" lvl="1" indent="-285750">
              <a:spcAft>
                <a:spcPts val="1800"/>
              </a:spcAft>
              <a:buClr>
                <a:schemeClr val="dk1"/>
              </a:buClr>
              <a:buSzPts val="2800"/>
              <a:buFont typeface="Arial"/>
              <a:buChar char="•"/>
              <a:tabLst>
                <a:tab pos="2603500" algn="l"/>
              </a:tabLst>
            </a:pPr>
            <a:r>
              <a:rPr lang="en-US" sz="3200" b="1" dirty="0">
                <a:solidFill>
                  <a:schemeClr val="dk1"/>
                </a:solidFill>
                <a:sym typeface="Arial"/>
              </a:rPr>
              <a:t>Listen</a:t>
            </a:r>
            <a:r>
              <a:rPr lang="en-US" sz="3200" dirty="0">
                <a:solidFill>
                  <a:schemeClr val="dk1"/>
                </a:solidFill>
                <a:sym typeface="Arial"/>
              </a:rPr>
              <a:t> – Listen to suggestions on how to improve the proposals, hear constructive ideas and viable alternatives </a:t>
            </a:r>
          </a:p>
          <a:p>
            <a:pPr marL="742950" lvl="1" indent="-285750">
              <a:spcAft>
                <a:spcPts val="1800"/>
              </a:spcAft>
              <a:buClr>
                <a:schemeClr val="dk1"/>
              </a:buClr>
              <a:buSzPts val="2800"/>
              <a:buFont typeface="Arial"/>
              <a:buChar char="•"/>
              <a:tabLst>
                <a:tab pos="2603500" algn="l"/>
              </a:tabLst>
            </a:pPr>
            <a:r>
              <a:rPr lang="en-US" sz="3200" b="1" dirty="0">
                <a:solidFill>
                  <a:schemeClr val="dk1"/>
                </a:solidFill>
                <a:sym typeface="Arial"/>
              </a:rPr>
              <a:t>Resolve</a:t>
            </a:r>
            <a:r>
              <a:rPr lang="en-US" sz="3200" dirty="0">
                <a:solidFill>
                  <a:schemeClr val="dk1"/>
                </a:solidFill>
                <a:sym typeface="Arial"/>
              </a:rPr>
              <a:t> – Enable and support the resolution of local issues in a timely manner</a:t>
            </a:r>
          </a:p>
        </p:txBody>
      </p:sp>
    </p:spTree>
    <p:extLst>
      <p:ext uri="{BB962C8B-B14F-4D97-AF65-F5344CB8AC3E}">
        <p14:creationId xmlns:p14="http://schemas.microsoft.com/office/powerpoint/2010/main" val="1924631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con&#10;&#10;Description automatically generated with low confidence">
            <a:extLst>
              <a:ext uri="{FF2B5EF4-FFF2-40B4-BE49-F238E27FC236}">
                <a16:creationId xmlns:a16="http://schemas.microsoft.com/office/drawing/2014/main" id="{C6A954A2-B19F-D3C0-E760-4207853C50F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5450A2C6-9608-A90E-AEE2-997FFEADCEB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8" t="65937" r="83402" b="-1"/>
          <a:stretch/>
        </p:blipFill>
        <p:spPr>
          <a:xfrm rot="10800000">
            <a:off x="10193865" y="4512377"/>
            <a:ext cx="1998133" cy="2336006"/>
          </a:xfrm>
          <a:prstGeom prst="snip2DiagRect">
            <a:avLst>
              <a:gd name="adj1" fmla="val 0"/>
              <a:gd name="adj2" fmla="val 0"/>
            </a:avLst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218" y="400050"/>
            <a:ext cx="10515600" cy="5043488"/>
          </a:xfrm>
        </p:spPr>
        <p:txBody>
          <a:bodyPr>
            <a:normAutofit fontScale="90000"/>
          </a:bodyPr>
          <a:lstStyle/>
          <a:p>
            <a:b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IE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2846" y="1280276"/>
            <a:ext cx="11208972" cy="5283051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-38667" y="446755"/>
            <a:ext cx="12191998" cy="6232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7DC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Running of Meeting</a:t>
            </a:r>
            <a:endParaRPr lang="en-US" sz="3200" dirty="0">
              <a:solidFill>
                <a:schemeClr val="dk1"/>
              </a:solidFill>
              <a:sym typeface="Arial"/>
            </a:endParaRPr>
          </a:p>
          <a:p>
            <a:pPr marL="742950" lvl="1" indent="-285750">
              <a:lnSpc>
                <a:spcPct val="150000"/>
              </a:lnSpc>
              <a:buClr>
                <a:schemeClr val="dk1"/>
              </a:buClr>
              <a:buSzPts val="2800"/>
              <a:buFont typeface="Arial"/>
              <a:buChar char="•"/>
              <a:tabLst>
                <a:tab pos="2603500" algn="l"/>
              </a:tabLst>
            </a:pPr>
            <a:r>
              <a:rPr lang="en-US" sz="3200" dirty="0">
                <a:solidFill>
                  <a:schemeClr val="dk1"/>
                </a:solidFill>
                <a:sym typeface="Arial"/>
              </a:rPr>
              <a:t>We will endeavor to finish the meeting on time</a:t>
            </a:r>
          </a:p>
          <a:p>
            <a:pPr marL="742950" lvl="1" indent="-285750">
              <a:lnSpc>
                <a:spcPct val="150000"/>
              </a:lnSpc>
              <a:buClr>
                <a:schemeClr val="dk1"/>
              </a:buClr>
              <a:buSzPts val="2800"/>
              <a:buFont typeface="Arial"/>
              <a:buChar char="•"/>
              <a:tabLst>
                <a:tab pos="2603500" algn="l"/>
              </a:tabLst>
            </a:pPr>
            <a:r>
              <a:rPr lang="en-US" sz="3200" dirty="0">
                <a:solidFill>
                  <a:schemeClr val="dk1"/>
                </a:solidFill>
                <a:sym typeface="Arial"/>
              </a:rPr>
              <a:t>Please turn mobile phones to silent or off</a:t>
            </a:r>
          </a:p>
          <a:p>
            <a:pPr marL="742950" lvl="1" indent="-285750">
              <a:lnSpc>
                <a:spcPct val="150000"/>
              </a:lnSpc>
              <a:buClr>
                <a:schemeClr val="dk1"/>
              </a:buClr>
              <a:buSzPts val="2800"/>
              <a:buFont typeface="Arial"/>
              <a:buChar char="•"/>
              <a:tabLst>
                <a:tab pos="2603500" algn="l"/>
              </a:tabLst>
            </a:pPr>
            <a:r>
              <a:rPr lang="en-US" sz="3200" dirty="0">
                <a:solidFill>
                  <a:schemeClr val="dk1"/>
                </a:solidFill>
                <a:sym typeface="Arial"/>
              </a:rPr>
              <a:t>Chairperson will call on contributors in turn </a:t>
            </a:r>
          </a:p>
          <a:p>
            <a:pPr marL="742950" lvl="1" indent="-285750">
              <a:lnSpc>
                <a:spcPct val="150000"/>
              </a:lnSpc>
              <a:buClr>
                <a:schemeClr val="dk1"/>
              </a:buClr>
              <a:buSzPts val="2800"/>
              <a:buFont typeface="Arial"/>
              <a:buChar char="•"/>
              <a:tabLst>
                <a:tab pos="2603500" algn="l"/>
              </a:tabLst>
            </a:pPr>
            <a:r>
              <a:rPr lang="en-US" sz="3200" dirty="0">
                <a:solidFill>
                  <a:schemeClr val="dk1"/>
                </a:solidFill>
                <a:sym typeface="Arial"/>
              </a:rPr>
              <a:t>State your name and the name of the group you represent</a:t>
            </a:r>
          </a:p>
          <a:p>
            <a:pPr marL="742950" lvl="1" indent="-285750">
              <a:lnSpc>
                <a:spcPct val="150000"/>
              </a:lnSpc>
              <a:buClr>
                <a:schemeClr val="dk1"/>
              </a:buClr>
              <a:buSzPts val="2800"/>
              <a:buFont typeface="Arial"/>
              <a:buChar char="•"/>
              <a:tabLst>
                <a:tab pos="2603500" algn="l"/>
              </a:tabLst>
            </a:pPr>
            <a:r>
              <a:rPr lang="en-US" sz="3200" dirty="0">
                <a:solidFill>
                  <a:schemeClr val="dk1"/>
                </a:solidFill>
                <a:sym typeface="Arial"/>
              </a:rPr>
              <a:t>To allow maximum participation, please keep contributions short  </a:t>
            </a:r>
          </a:p>
          <a:p>
            <a:pPr lvl="1">
              <a:buClr>
                <a:schemeClr val="dk1"/>
              </a:buClr>
              <a:buSzPts val="2800"/>
              <a:tabLst>
                <a:tab pos="2603500" algn="l"/>
              </a:tabLst>
            </a:pPr>
            <a:endParaRPr lang="en-US" sz="3200" dirty="0">
              <a:solidFill>
                <a:schemeClr val="dk1"/>
              </a:solidFill>
              <a:sym typeface="Arial"/>
            </a:endParaRPr>
          </a:p>
          <a:p>
            <a:pPr marL="742950" lvl="1" indent="-285750">
              <a:buClr>
                <a:schemeClr val="dk1"/>
              </a:buClr>
              <a:buSzPts val="2800"/>
              <a:buFont typeface="Arial"/>
              <a:buChar char="•"/>
              <a:tabLst>
                <a:tab pos="2603500" algn="l"/>
              </a:tabLst>
            </a:pPr>
            <a:endParaRPr lang="en-US" sz="3200" dirty="0">
              <a:solidFill>
                <a:schemeClr val="dk1"/>
              </a:solidFill>
              <a:sym typeface="Arial"/>
            </a:endParaRPr>
          </a:p>
          <a:p>
            <a:pPr marL="0" marR="0" lvl="0" indent="0" algn="ctr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67550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Icon&#10;&#10;Description automatically generated with low confidence">
            <a:extLst>
              <a:ext uri="{FF2B5EF4-FFF2-40B4-BE49-F238E27FC236}">
                <a16:creationId xmlns:a16="http://schemas.microsoft.com/office/drawing/2014/main" id="{47C6661B-E9E0-6067-BC79-4FC77CDF83B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F35D0C87-E5CD-1962-9B7F-733CD3CC61D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32" t="5298" r="2747" b="9518"/>
          <a:stretch/>
        </p:blipFill>
        <p:spPr>
          <a:xfrm>
            <a:off x="1129145" y="219439"/>
            <a:ext cx="9982200" cy="641912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29145" y="691801"/>
            <a:ext cx="9772634" cy="14478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794890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con&#10;&#10;Description automatically generated with low confidence">
            <a:extLst>
              <a:ext uri="{FF2B5EF4-FFF2-40B4-BE49-F238E27FC236}">
                <a16:creationId xmlns:a16="http://schemas.microsoft.com/office/drawing/2014/main" id="{C6A954A2-B19F-D3C0-E760-4207853C50F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5450A2C6-9608-A90E-AEE2-997FFEADCEB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8" t="65937" r="83402" b="-1"/>
          <a:stretch/>
        </p:blipFill>
        <p:spPr>
          <a:xfrm rot="10800000">
            <a:off x="10193865" y="4512377"/>
            <a:ext cx="1998133" cy="2336006"/>
          </a:xfrm>
          <a:prstGeom prst="snip2DiagRect">
            <a:avLst>
              <a:gd name="adj1" fmla="val 0"/>
              <a:gd name="adj2" fmla="val 0"/>
            </a:avLst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218" y="400050"/>
            <a:ext cx="10515600" cy="5043488"/>
          </a:xfrm>
        </p:spPr>
        <p:txBody>
          <a:bodyPr>
            <a:normAutofit fontScale="90000"/>
          </a:bodyPr>
          <a:lstStyle/>
          <a:p>
            <a:b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IE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2846" y="1280276"/>
            <a:ext cx="11208972" cy="5283051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2" name="Picture 11" descr="Graphical user interface, application, map&#10;&#10;Description automatically generated">
            <a:extLst>
              <a:ext uri="{FF2B5EF4-FFF2-40B4-BE49-F238E27FC236}">
                <a16:creationId xmlns:a16="http://schemas.microsoft.com/office/drawing/2014/main" id="{8DC4921A-8140-8CE8-C779-459A03A518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903" y="7983"/>
            <a:ext cx="73312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5972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FEFD833-F8D2-562B-3758-20FC92E29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871" y="286269"/>
            <a:ext cx="6110374" cy="881784"/>
          </a:xfrm>
        </p:spPr>
        <p:txBody>
          <a:bodyPr>
            <a:normAutofit/>
          </a:bodyPr>
          <a:lstStyle/>
          <a:p>
            <a:r>
              <a:rPr lang="en-IE" sz="4000" b="1" dirty="0">
                <a:solidFill>
                  <a:srgbClr val="007DC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First Public Consultation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4DC2374-1744-04AF-8CBD-2C24AFD15FFD}"/>
              </a:ext>
            </a:extLst>
          </p:cNvPr>
          <p:cNvSpPr txBox="1">
            <a:spLocks/>
          </p:cNvSpPr>
          <p:nvPr/>
        </p:nvSpPr>
        <p:spPr>
          <a:xfrm>
            <a:off x="452844" y="1280276"/>
            <a:ext cx="6908537" cy="52830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Clr>
                <a:srgbClr val="035683"/>
              </a:buClr>
              <a:buNone/>
            </a:pPr>
            <a:endParaRPr lang="en-US" sz="2600" dirty="0"/>
          </a:p>
          <a:p>
            <a:pPr>
              <a:spcAft>
                <a:spcPts val="1200"/>
              </a:spcAft>
              <a:buClr>
                <a:srgbClr val="035683"/>
              </a:buClr>
            </a:pPr>
            <a:endParaRPr lang="en-US" sz="2400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pic>
        <p:nvPicPr>
          <p:cNvPr id="10" name="Picture 9" descr="Diagram&#10;&#10;Description automatically generated">
            <a:extLst>
              <a:ext uri="{FF2B5EF4-FFF2-40B4-BE49-F238E27FC236}">
                <a16:creationId xmlns:a16="http://schemas.microsoft.com/office/drawing/2014/main" id="{0EC6FBDC-84F5-A0CE-9117-F2C7F08774C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2064" y="1666962"/>
            <a:ext cx="3187092" cy="2254839"/>
          </a:xfrm>
          <a:prstGeom prst="rect">
            <a:avLst/>
          </a:prstGeom>
          <a:ln w="12700">
            <a:solidFill>
              <a:schemeClr val="bg2">
                <a:lumMod val="90000"/>
              </a:schemeClr>
            </a:solidFill>
          </a:ln>
        </p:spPr>
      </p:pic>
      <p:pic>
        <p:nvPicPr>
          <p:cNvPr id="18" name="Picture 1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58D08F37-2451-2615-A70A-D3AA09FB6EC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17819" y="4001294"/>
            <a:ext cx="2362390" cy="1671370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</p:pic>
      <p:pic>
        <p:nvPicPr>
          <p:cNvPr id="20" name="Picture 19" descr="Text, timeline&#10;&#10;Description automatically generated">
            <a:extLst>
              <a:ext uri="{FF2B5EF4-FFF2-40B4-BE49-F238E27FC236}">
                <a16:creationId xmlns:a16="http://schemas.microsoft.com/office/drawing/2014/main" id="{414BE7C2-E564-B003-796C-234CBA1020B5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3014" y="1666962"/>
            <a:ext cx="1876733" cy="1326330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</p:pic>
      <p:pic>
        <p:nvPicPr>
          <p:cNvPr id="22" name="Picture 21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BBAD7EE0-A876-584E-F07E-4979E40BEF7A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5664" y="4058889"/>
            <a:ext cx="2274294" cy="1607295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</p:pic>
      <p:sp>
        <p:nvSpPr>
          <p:cNvPr id="28" name="Content Placeholder 27">
            <a:extLst>
              <a:ext uri="{FF2B5EF4-FFF2-40B4-BE49-F238E27FC236}">
                <a16:creationId xmlns:a16="http://schemas.microsoft.com/office/drawing/2014/main" id="{D12A55E9-4AED-F112-B418-09728B5A45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June 30</a:t>
            </a:r>
            <a:r>
              <a:rPr lang="en-US" sz="2400" baseline="30000" dirty="0"/>
              <a:t>th</a:t>
            </a:r>
            <a:r>
              <a:rPr lang="en-US" sz="2400" dirty="0"/>
              <a:t> – Oct 3</a:t>
            </a:r>
            <a:r>
              <a:rPr lang="en-US" sz="2400" baseline="30000" dirty="0"/>
              <a:t>rd</a:t>
            </a:r>
            <a:r>
              <a:rPr lang="en-US" sz="2400" dirty="0"/>
              <a:t> ‘22</a:t>
            </a:r>
          </a:p>
          <a:p>
            <a:r>
              <a:rPr lang="en-US" sz="2400" dirty="0"/>
              <a:t>6 x Public Info Events</a:t>
            </a:r>
          </a:p>
          <a:p>
            <a:r>
              <a:rPr lang="en-US" sz="2400" dirty="0"/>
              <a:t>5 x Community Forums</a:t>
            </a:r>
          </a:p>
          <a:p>
            <a:r>
              <a:rPr lang="en-US" sz="2400" dirty="0"/>
              <a:t>Approx. 3,000 submissions </a:t>
            </a:r>
            <a:r>
              <a:rPr lang="en-US" sz="1400" dirty="0"/>
              <a:t>(2,284 online + 694 email/hardcopy)  </a:t>
            </a:r>
          </a:p>
          <a:p>
            <a:r>
              <a:rPr lang="en-US" sz="2400" dirty="0"/>
              <a:t>35 x Local Groups </a:t>
            </a:r>
          </a:p>
          <a:p>
            <a:r>
              <a:rPr lang="en-US" sz="2400" dirty="0"/>
              <a:t>Approx. 130 Landowner mtgs</a:t>
            </a:r>
          </a:p>
        </p:txBody>
      </p:sp>
    </p:spTree>
    <p:extLst>
      <p:ext uri="{BB962C8B-B14F-4D97-AF65-F5344CB8AC3E}">
        <p14:creationId xmlns:p14="http://schemas.microsoft.com/office/powerpoint/2010/main" val="4870309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4267</TotalTime>
  <Words>1051</Words>
  <Application>Microsoft Office PowerPoint</Application>
  <PresentationFormat>Widescreen</PresentationFormat>
  <Paragraphs>155</Paragraphs>
  <Slides>28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Arial</vt:lpstr>
      <vt:lpstr>Calibri</vt:lpstr>
      <vt:lpstr>Calibri Light</vt:lpstr>
      <vt:lpstr>Symbol</vt:lpstr>
      <vt:lpstr>Office Theme</vt:lpstr>
      <vt:lpstr>1_Office Theme</vt:lpstr>
      <vt:lpstr>2_Office Theme</vt:lpstr>
      <vt:lpstr>Office Theme</vt:lpstr>
      <vt:lpstr>PowerPoint Presentation</vt:lpstr>
      <vt:lpstr>            </vt:lpstr>
      <vt:lpstr>            </vt:lpstr>
      <vt:lpstr>            </vt:lpstr>
      <vt:lpstr>            </vt:lpstr>
      <vt:lpstr>            </vt:lpstr>
      <vt:lpstr>PowerPoint Presentation</vt:lpstr>
      <vt:lpstr>            </vt:lpstr>
      <vt:lpstr>First Public Consultation</vt:lpstr>
      <vt:lpstr>            </vt:lpstr>
      <vt:lpstr>            </vt:lpstr>
      <vt:lpstr>            </vt:lpstr>
      <vt:lpstr>PowerPoint Presentation</vt:lpstr>
      <vt:lpstr>            </vt:lpstr>
      <vt:lpstr>            </vt:lpstr>
      <vt:lpstr>            </vt:lpstr>
      <vt:lpstr>            </vt:lpstr>
      <vt:lpstr>PowerPoint Presentation</vt:lpstr>
      <vt:lpstr>PowerPoint Presentation</vt:lpstr>
      <vt:lpstr>            </vt:lpstr>
      <vt:lpstr>            </vt:lpstr>
      <vt:lpstr>            </vt:lpstr>
      <vt:lpstr>            </vt:lpstr>
      <vt:lpstr>            </vt:lpstr>
      <vt:lpstr>            </vt:lpstr>
      <vt:lpstr>            </vt:lpstr>
      <vt:lpstr>            </vt:lpstr>
      <vt:lpstr>         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Sustainable Transport in Cork</dc:title>
  <dc:creator>Terry Brennan</dc:creator>
  <cp:lastModifiedBy>Terry Brennan</cp:lastModifiedBy>
  <cp:revision>89</cp:revision>
  <dcterms:created xsi:type="dcterms:W3CDTF">2023-03-25T14:24:28Z</dcterms:created>
  <dcterms:modified xsi:type="dcterms:W3CDTF">2023-05-29T14:32:31Z</dcterms:modified>
</cp:coreProperties>
</file>