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Lst>
  <p:notesMasterIdLst>
    <p:notesMasterId r:id="rId44"/>
  </p:notesMasterIdLst>
  <p:sldIdLst>
    <p:sldId id="451" r:id="rId5"/>
    <p:sldId id="452" r:id="rId6"/>
    <p:sldId id="453" r:id="rId7"/>
    <p:sldId id="454" r:id="rId8"/>
    <p:sldId id="455" r:id="rId9"/>
    <p:sldId id="456" r:id="rId10"/>
    <p:sldId id="491" r:id="rId11"/>
    <p:sldId id="470" r:id="rId12"/>
    <p:sldId id="414" r:id="rId13"/>
    <p:sldId id="460" r:id="rId14"/>
    <p:sldId id="486" r:id="rId15"/>
    <p:sldId id="533" r:id="rId16"/>
    <p:sldId id="469" r:id="rId17"/>
    <p:sldId id="534" r:id="rId18"/>
    <p:sldId id="472" r:id="rId19"/>
    <p:sldId id="473" r:id="rId20"/>
    <p:sldId id="535" r:id="rId21"/>
    <p:sldId id="536" r:id="rId22"/>
    <p:sldId id="537" r:id="rId23"/>
    <p:sldId id="538" r:id="rId24"/>
    <p:sldId id="540" r:id="rId25"/>
    <p:sldId id="539" r:id="rId26"/>
    <p:sldId id="541" r:id="rId27"/>
    <p:sldId id="542" r:id="rId28"/>
    <p:sldId id="544" r:id="rId29"/>
    <p:sldId id="545" r:id="rId30"/>
    <p:sldId id="477" r:id="rId31"/>
    <p:sldId id="478" r:id="rId32"/>
    <p:sldId id="481" r:id="rId33"/>
    <p:sldId id="483" r:id="rId34"/>
    <p:sldId id="546" r:id="rId35"/>
    <p:sldId id="548" r:id="rId36"/>
    <p:sldId id="547" r:id="rId37"/>
    <p:sldId id="527" r:id="rId38"/>
    <p:sldId id="528" r:id="rId39"/>
    <p:sldId id="529" r:id="rId40"/>
    <p:sldId id="449" r:id="rId41"/>
    <p:sldId id="490" r:id="rId42"/>
    <p:sldId id="45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2C8F9-8F9B-4EA3-96DF-C93D9BFEA828}" type="datetimeFigureOut">
              <a:rPr lang="en-GB" smtClean="0"/>
              <a:t>29/05/2023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29E-F8AF-408C-95DF-23B13FAB6BEA}" type="slidenum">
              <a:rPr lang="en-GB" smtClean="0"/>
              <a:t>‹#›</a:t>
            </a:fld>
            <a:endParaRPr lang="en-GB"/>
          </a:p>
        </p:txBody>
      </p:sp>
    </p:spTree>
    <p:extLst>
      <p:ext uri="{BB962C8B-B14F-4D97-AF65-F5344CB8AC3E}">
        <p14:creationId xmlns:p14="http://schemas.microsoft.com/office/powerpoint/2010/main" val="322643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2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9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343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91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023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10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376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72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8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80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06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8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397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172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78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563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92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807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97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88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572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24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14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967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1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5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6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4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1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364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E827-6A6D-077E-B78B-8F96542F93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8CC3CD-CC79-1781-519B-689081C329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7C7D47-C37D-DC2B-14C5-6041E2CB25AD}"/>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5" name="Footer Placeholder 4">
            <a:extLst>
              <a:ext uri="{FF2B5EF4-FFF2-40B4-BE49-F238E27FC236}">
                <a16:creationId xmlns:a16="http://schemas.microsoft.com/office/drawing/2014/main" id="{4CD8ADEE-826D-849B-0CC1-41423566E7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2A5CE1-7732-9315-C948-2A87521410A1}"/>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207169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18CD-E9F5-4236-5FDF-BC9E80CFAC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C4C009-DDC2-6CAD-7BEB-59AAF44690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22872-CC49-4FE1-BD7C-98051AA2312B}"/>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5" name="Footer Placeholder 4">
            <a:extLst>
              <a:ext uri="{FF2B5EF4-FFF2-40B4-BE49-F238E27FC236}">
                <a16:creationId xmlns:a16="http://schemas.microsoft.com/office/drawing/2014/main" id="{76E87D45-1AE9-6DA4-D891-9C78A68EAA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2B683E-ED87-71A5-E327-C3DE00A672C2}"/>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354713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F1E710-1DD0-6500-BE1A-182CC40B68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823AD8-AEC9-A0C2-3722-8A5539BD7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C95F43-D903-9893-5894-A3438C71C23A}"/>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5" name="Footer Placeholder 4">
            <a:extLst>
              <a:ext uri="{FF2B5EF4-FFF2-40B4-BE49-F238E27FC236}">
                <a16:creationId xmlns:a16="http://schemas.microsoft.com/office/drawing/2014/main" id="{405D23FE-A8BE-79C3-9D3F-45F67BE43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CE9E3-CDA3-3A08-F806-A7196BA04A69}"/>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3179560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29/05/2023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30265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29/05/2023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74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29/05/2023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316068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29/05/2023</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10760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B428-87C4-E142-E44C-BF1054F44E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0CDC2E-5C88-53D6-6C54-7E7ED135E1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FBF1E6-DFF0-AD71-9D24-49C769999956}"/>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5" name="Footer Placeholder 4">
            <a:extLst>
              <a:ext uri="{FF2B5EF4-FFF2-40B4-BE49-F238E27FC236}">
                <a16:creationId xmlns:a16="http://schemas.microsoft.com/office/drawing/2014/main" id="{AAA94F2B-DDBD-0B75-CCA8-625E41BB31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10A152-A993-8673-4DEB-9FC311ADF870}"/>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59520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E486-DD09-0E37-2F2D-09ABD87742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332122-8BF3-DA19-08D5-5FCC1B9797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53F533-5A7B-87AE-52D5-4FFB59EE0983}"/>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5" name="Footer Placeholder 4">
            <a:extLst>
              <a:ext uri="{FF2B5EF4-FFF2-40B4-BE49-F238E27FC236}">
                <a16:creationId xmlns:a16="http://schemas.microsoft.com/office/drawing/2014/main" id="{ABE84198-8FA5-59B1-80DE-B956B8D6FD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B5AE95-59F3-E5EF-D959-682DD84E2E5C}"/>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254012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A2B1-F492-8AD1-F52B-B00988968D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3A0788-15E0-EADA-90F3-72ED0142A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848570-A3A5-EF61-BABA-8571D507BC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D43507-EE75-EA46-DE9A-5911796132D0}"/>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6" name="Footer Placeholder 5">
            <a:extLst>
              <a:ext uri="{FF2B5EF4-FFF2-40B4-BE49-F238E27FC236}">
                <a16:creationId xmlns:a16="http://schemas.microsoft.com/office/drawing/2014/main" id="{E305CF02-292B-C377-B138-9FB164FA4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A45DA5-183F-49F9-A1EC-3FCB40169DB6}"/>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271482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95DB-A1F7-DB4D-0594-6D9A05E6B2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2EE375-6279-3DF4-58F6-05A91CB327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08F43-489D-C69C-6352-FCEA00F02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23EC05-1341-F0EC-8661-B22AE04A2E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16E2B-4671-D640-6E52-B3099614AD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8C588A-96E7-B45B-F8F4-CAAB849CACDC}"/>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8" name="Footer Placeholder 7">
            <a:extLst>
              <a:ext uri="{FF2B5EF4-FFF2-40B4-BE49-F238E27FC236}">
                <a16:creationId xmlns:a16="http://schemas.microsoft.com/office/drawing/2014/main" id="{47AE0E37-E4A0-AF45-5EEB-F830070DB40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30D443-BCF5-663D-3613-A5A32A513B93}"/>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157319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85CB-6347-4B42-A9D3-58D7FC83C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EA3149-CBC5-55B6-3F7D-B8A6D8522CA9}"/>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4" name="Footer Placeholder 3">
            <a:extLst>
              <a:ext uri="{FF2B5EF4-FFF2-40B4-BE49-F238E27FC236}">
                <a16:creationId xmlns:a16="http://schemas.microsoft.com/office/drawing/2014/main" id="{DC5F36F3-306D-500F-C384-C708F92728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5D0B34-C1EC-ECEC-61C1-B41F915586F9}"/>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383784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34718F-DE90-91ED-ED76-5C44380CA48B}"/>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3" name="Footer Placeholder 2">
            <a:extLst>
              <a:ext uri="{FF2B5EF4-FFF2-40B4-BE49-F238E27FC236}">
                <a16:creationId xmlns:a16="http://schemas.microsoft.com/office/drawing/2014/main" id="{64BDBBB4-C75C-E7A2-348E-9374E2E5E7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F380BE-C788-08F1-BBBF-318977A5DB08}"/>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1975006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5A3B-F53E-73F3-63AC-E3B924753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E3E7F7-677F-EBE6-39A0-B6E30F4843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6F6951-B3E3-E03D-56C4-B455DFEBB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C8C70-8C8E-61A4-ECD4-FA5F1B523F73}"/>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6" name="Footer Placeholder 5">
            <a:extLst>
              <a:ext uri="{FF2B5EF4-FFF2-40B4-BE49-F238E27FC236}">
                <a16:creationId xmlns:a16="http://schemas.microsoft.com/office/drawing/2014/main" id="{39560204-51C4-8309-4FBF-0606EE6EA7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EB5A37-698C-4F5C-D724-D4555925E438}"/>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78626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A6E7-B5EE-597D-59BB-F301E5C50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6E0B40-8A7A-384C-1E0D-1704F1E04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A09356-DBB2-BF2E-EEBC-C1F870897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8C118-46DF-F181-B6B9-05F39AA7A5D0}"/>
              </a:ext>
            </a:extLst>
          </p:cNvPr>
          <p:cNvSpPr>
            <a:spLocks noGrp="1"/>
          </p:cNvSpPr>
          <p:nvPr>
            <p:ph type="dt" sz="half" idx="10"/>
          </p:nvPr>
        </p:nvSpPr>
        <p:spPr/>
        <p:txBody>
          <a:bodyPr/>
          <a:lstStyle/>
          <a:p>
            <a:fld id="{DA5D5FB6-EE24-450E-B5D0-E3BE1D3D90FA}" type="datetimeFigureOut">
              <a:rPr lang="en-GB" smtClean="0"/>
              <a:t>29/05/2023</a:t>
            </a:fld>
            <a:endParaRPr lang="en-GB"/>
          </a:p>
        </p:txBody>
      </p:sp>
      <p:sp>
        <p:nvSpPr>
          <p:cNvPr id="6" name="Footer Placeholder 5">
            <a:extLst>
              <a:ext uri="{FF2B5EF4-FFF2-40B4-BE49-F238E27FC236}">
                <a16:creationId xmlns:a16="http://schemas.microsoft.com/office/drawing/2014/main" id="{8E53D29F-618D-2AAB-2D5F-101F2F84FA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BDA28-4449-1802-94EE-8EA87ED21F46}"/>
              </a:ext>
            </a:extLst>
          </p:cNvPr>
          <p:cNvSpPr>
            <a:spLocks noGrp="1"/>
          </p:cNvSpPr>
          <p:nvPr>
            <p:ph type="sldNum" sz="quarter" idx="12"/>
          </p:nvPr>
        </p:nvSpPr>
        <p:spPr/>
        <p:txBody>
          <a:bodyPr/>
          <a:lstStyle/>
          <a:p>
            <a:fld id="{C2DA20E1-3C13-42E7-899E-3D1EDD2AD61D}" type="slidenum">
              <a:rPr lang="en-GB" smtClean="0"/>
              <a:t>‹#›</a:t>
            </a:fld>
            <a:endParaRPr lang="en-GB"/>
          </a:p>
        </p:txBody>
      </p:sp>
    </p:spTree>
    <p:extLst>
      <p:ext uri="{BB962C8B-B14F-4D97-AF65-F5344CB8AC3E}">
        <p14:creationId xmlns:p14="http://schemas.microsoft.com/office/powerpoint/2010/main" val="370134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5.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559AA-E5CC-46E4-AB9B-9BFAB6FA4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ACFA9E-F1EA-85F2-5F16-8BB0D0E5C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29BD0E-46A5-DAE9-0CBE-E546A8B98F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D5FB6-EE24-450E-B5D0-E3BE1D3D90FA}" type="datetimeFigureOut">
              <a:rPr lang="en-GB" smtClean="0"/>
              <a:t>29/05/2023</a:t>
            </a:fld>
            <a:endParaRPr lang="en-GB"/>
          </a:p>
        </p:txBody>
      </p:sp>
      <p:sp>
        <p:nvSpPr>
          <p:cNvPr id="5" name="Footer Placeholder 4">
            <a:extLst>
              <a:ext uri="{FF2B5EF4-FFF2-40B4-BE49-F238E27FC236}">
                <a16:creationId xmlns:a16="http://schemas.microsoft.com/office/drawing/2014/main" id="{BECE0523-A5F1-470F-6B3F-23D98CBC6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C6B8F3-A9A1-9720-C1E9-7BE8629D7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A20E1-3C13-42E7-899E-3D1EDD2AD61D}" type="slidenum">
              <a:rPr lang="en-GB" smtClean="0"/>
              <a:t>‹#›</a:t>
            </a:fld>
            <a:endParaRPr lang="en-GB"/>
          </a:p>
        </p:txBody>
      </p:sp>
    </p:spTree>
    <p:extLst>
      <p:ext uri="{BB962C8B-B14F-4D97-AF65-F5344CB8AC3E}">
        <p14:creationId xmlns:p14="http://schemas.microsoft.com/office/powerpoint/2010/main" val="1617611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57BAD-85BA-4E07-ACD6-CD672DD837D9}" type="datetimeFigureOut">
              <a:rPr lang="en-IE" smtClean="0"/>
              <a:t>29/05/2023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81275-55F8-4010-9771-D6160AE28C1D}" type="slidenum">
              <a:rPr lang="en-IE" smtClean="0"/>
              <a:t>‹#›</a:t>
            </a:fld>
            <a:endParaRPr lang="en-IE"/>
          </a:p>
        </p:txBody>
      </p:sp>
    </p:spTree>
    <p:extLst>
      <p:ext uri="{BB962C8B-B14F-4D97-AF65-F5344CB8AC3E}">
        <p14:creationId xmlns:p14="http://schemas.microsoft.com/office/powerpoint/2010/main" val="2717831747"/>
      </p:ext>
    </p:extLst>
  </p:cSld>
  <p:clrMap bg1="lt1" tx1="dk1" bg2="lt2" tx2="dk2" accent1="accent1" accent2="accent2" accent3="accent3" accent4="accent4" accent5="accent5" accent6="accent6" hlink="hlink" folHlink="folHlink"/>
  <p:sldLayoutIdLst>
    <p:sldLayoutId id="2147483722"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3BD15-C010-49B8-A36D-D4AE60575CE6}" type="datetimeFigureOut">
              <a:rPr lang="en-IE" smtClean="0"/>
              <a:t>29/05/2023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0CC2-54F1-4DC0-9CE0-163EF6C454B9}" type="slidenum">
              <a:rPr lang="en-IE" smtClean="0"/>
              <a:t>‹#›</a:t>
            </a:fld>
            <a:endParaRPr lang="en-IE"/>
          </a:p>
        </p:txBody>
      </p:sp>
    </p:spTree>
    <p:extLst>
      <p:ext uri="{BB962C8B-B14F-4D97-AF65-F5344CB8AC3E}">
        <p14:creationId xmlns:p14="http://schemas.microsoft.com/office/powerpoint/2010/main" val="145947966"/>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
          <a:stretch/>
        </p:blipFill>
        <p:spPr>
          <a:xfrm rot="10800000">
            <a:off x="10193865" y="4512377"/>
            <a:ext cx="1998133" cy="2336006"/>
          </a:xfrm>
          <a:prstGeom prst="snip2DiagRect">
            <a:avLst>
              <a:gd name="adj1" fmla="val 0"/>
              <a:gd name="adj2" fmla="val 0"/>
            </a:avLst>
          </a:prstGeom>
        </p:spPr>
      </p:pic>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userDrawn="1"/>
        </p:nvPicPr>
        <p:blipFill>
          <a:blip r:embed="rId4">
            <a:alphaModFix amt="70000"/>
          </a:blip>
          <a:stretch>
            <a:fillRect/>
          </a:stretch>
        </p:blipFill>
        <p:spPr>
          <a:xfrm>
            <a:off x="-2" y="0"/>
            <a:ext cx="12192000" cy="6858000"/>
          </a:xfrm>
          <a:prstGeom prst="rect">
            <a:avLst/>
          </a:prstGeom>
        </p:spPr>
      </p:pic>
    </p:spTree>
    <p:extLst>
      <p:ext uri="{BB962C8B-B14F-4D97-AF65-F5344CB8AC3E}">
        <p14:creationId xmlns:p14="http://schemas.microsoft.com/office/powerpoint/2010/main" val="1104056528"/>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C16E-A2B0-ED85-0F59-A139D149955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641320" y="4936738"/>
            <a:ext cx="1504950" cy="419100"/>
          </a:xfrm>
          <a:prstGeom prst="rect">
            <a:avLst/>
          </a:prstGeom>
        </p:spPr>
      </p:pic>
      <p:pic>
        <p:nvPicPr>
          <p:cNvPr id="6" name="Picture 5"/>
          <p:cNvPicPr>
            <a:picLocks noChangeAspect="1"/>
          </p:cNvPicPr>
          <p:nvPr/>
        </p:nvPicPr>
        <p:blipFill>
          <a:blip r:embed="rId4"/>
          <a:stretch>
            <a:fillRect/>
          </a:stretch>
        </p:blipFill>
        <p:spPr>
          <a:xfrm>
            <a:off x="3565950" y="1901631"/>
            <a:ext cx="849933" cy="231800"/>
          </a:xfrm>
          <a:prstGeom prst="rect">
            <a:avLst/>
          </a:prstGeom>
        </p:spPr>
      </p:pic>
    </p:spTree>
    <p:extLst>
      <p:ext uri="{BB962C8B-B14F-4D97-AF65-F5344CB8AC3E}">
        <p14:creationId xmlns:p14="http://schemas.microsoft.com/office/powerpoint/2010/main" val="27575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5" name="Table 14">
            <a:extLst>
              <a:ext uri="{FF2B5EF4-FFF2-40B4-BE49-F238E27FC236}">
                <a16:creationId xmlns:a16="http://schemas.microsoft.com/office/drawing/2014/main" id="{5F333426-7424-F4E7-3A3B-6CFEE286C801}"/>
              </a:ext>
            </a:extLst>
          </p:cNvPr>
          <p:cNvGraphicFramePr>
            <a:graphicFrameLocks noGrp="1"/>
          </p:cNvGraphicFramePr>
          <p:nvPr>
            <p:extLst>
              <p:ext uri="{D42A27DB-BD31-4B8C-83A1-F6EECF244321}">
                <p14:modId xmlns:p14="http://schemas.microsoft.com/office/powerpoint/2010/main" val="718060077"/>
              </p:ext>
            </p:extLst>
          </p:nvPr>
        </p:nvGraphicFramePr>
        <p:xfrm>
          <a:off x="452846" y="1486533"/>
          <a:ext cx="4423144" cy="4539147"/>
        </p:xfrm>
        <a:graphic>
          <a:graphicData uri="http://schemas.openxmlformats.org/drawingml/2006/table">
            <a:tbl>
              <a:tblPr/>
              <a:tblGrid>
                <a:gridCol w="4423144">
                  <a:extLst>
                    <a:ext uri="{9D8B030D-6E8A-4147-A177-3AD203B41FA5}">
                      <a16:colId xmlns:a16="http://schemas.microsoft.com/office/drawing/2014/main" val="3035226642"/>
                    </a:ext>
                  </a:extLst>
                </a:gridCol>
              </a:tblGrid>
              <a:tr h="4539147">
                <a:tc>
                  <a:txBody>
                    <a:bodyPr/>
                    <a:lstStyle/>
                    <a:p>
                      <a:pPr marL="0" indent="0">
                        <a:buFont typeface="Arial" panose="020B0604020202020204" pitchFamily="34" charset="0"/>
                        <a:buNone/>
                      </a:pPr>
                      <a:r>
                        <a:rPr lang="en-GB" sz="2400" b="0" dirty="0"/>
                        <a:t>STC G -  93 Specific Submissions + General Submissions</a:t>
                      </a:r>
                    </a:p>
                    <a:p>
                      <a:pPr marL="0" indent="0">
                        <a:buFont typeface="Arial" panose="020B0604020202020204" pitchFamily="34" charset="0"/>
                        <a:buNone/>
                      </a:pPr>
                      <a:r>
                        <a:rPr lang="en-GB" sz="2400" b="0" dirty="0"/>
                        <a:t> </a:t>
                      </a:r>
                    </a:p>
                    <a:p>
                      <a:pPr marL="285750" indent="-285750">
                        <a:buFont typeface="Arial" panose="020B0604020202020204" pitchFamily="34" charset="0"/>
                        <a:buChar char="•"/>
                      </a:pPr>
                      <a:r>
                        <a:rPr lang="en-GB" sz="1600" dirty="0"/>
                        <a:t>Vulnerable Road User Safety</a:t>
                      </a:r>
                    </a:p>
                    <a:p>
                      <a:pPr marL="285750" indent="-285750">
                        <a:buFont typeface="Arial" panose="020B0604020202020204" pitchFamily="34" charset="0"/>
                        <a:buChar char="•"/>
                      </a:pPr>
                      <a:r>
                        <a:rPr lang="en-GB" sz="1600" dirty="0"/>
                        <a:t>Traffic Disruption due to Traffic Diversions / Increased Traffic</a:t>
                      </a:r>
                    </a:p>
                    <a:p>
                      <a:pPr marL="285750" indent="-285750">
                        <a:buFont typeface="Arial" panose="020B0604020202020204" pitchFamily="34" charset="0"/>
                        <a:buChar char="•"/>
                      </a:pPr>
                      <a:r>
                        <a:rPr lang="en-GB" sz="1600" dirty="0"/>
                        <a:t>Proposed Land Acquisition</a:t>
                      </a:r>
                    </a:p>
                    <a:p>
                      <a:pPr marL="285750" indent="-285750">
                        <a:buFont typeface="Arial" panose="020B0604020202020204" pitchFamily="34" charset="0"/>
                        <a:buChar char="•"/>
                      </a:pPr>
                      <a:r>
                        <a:rPr lang="en-GB" sz="1600" dirty="0"/>
                        <a:t>Environmental Impacts</a:t>
                      </a:r>
                    </a:p>
                    <a:p>
                      <a:pPr marL="285750" indent="-285750">
                        <a:buFont typeface="Arial" panose="020B0604020202020204" pitchFamily="34" charset="0"/>
                        <a:buChar char="•"/>
                      </a:pPr>
                      <a:r>
                        <a:rPr lang="en-GB" sz="1600" dirty="0"/>
                        <a:t>Supportive of Scheme</a:t>
                      </a:r>
                    </a:p>
                    <a:p>
                      <a:pPr marL="285750" indent="-285750">
                        <a:buFont typeface="Arial" panose="020B0604020202020204" pitchFamily="34" charset="0"/>
                        <a:buChar char="•"/>
                      </a:pPr>
                      <a:r>
                        <a:rPr lang="en-GB" sz="1600" dirty="0"/>
                        <a:t>Loss of Parking</a:t>
                      </a:r>
                    </a:p>
                    <a:p>
                      <a:pPr marL="285750" indent="-285750">
                        <a:buFont typeface="Arial" panose="020B0604020202020204" pitchFamily="34" charset="0"/>
                        <a:buChar char="•"/>
                      </a:pPr>
                      <a:r>
                        <a:rPr lang="en-GB" sz="1600" dirty="0"/>
                        <a:t>Inadequacies in Consultation Process Alternative Solutions</a:t>
                      </a:r>
                    </a:p>
                    <a:p>
                      <a:pPr marL="285750" indent="-285750">
                        <a:buFont typeface="Arial" panose="020B0604020202020204" pitchFamily="34" charset="0"/>
                        <a:buChar char="•"/>
                      </a:pPr>
                      <a:r>
                        <a:rPr lang="en-GB" sz="1600" dirty="0"/>
                        <a:t>Bus Network / Infrastructure</a:t>
                      </a:r>
                      <a:endParaRPr lang="en-GB"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13186785"/>
                  </a:ext>
                </a:extLst>
              </a:tr>
            </a:tbl>
          </a:graphicData>
        </a:graphic>
      </p:graphicFrame>
      <p:sp>
        <p:nvSpPr>
          <p:cNvPr id="16" name="Title 1">
            <a:extLst>
              <a:ext uri="{FF2B5EF4-FFF2-40B4-BE49-F238E27FC236}">
                <a16:creationId xmlns:a16="http://schemas.microsoft.com/office/drawing/2014/main" id="{FDEF0EA5-B900-A4A6-5DFE-97DB49A9B04D}"/>
              </a:ext>
            </a:extLst>
          </p:cNvPr>
          <p:cNvSpPr txBox="1">
            <a:spLocks/>
          </p:cNvSpPr>
          <p:nvPr/>
        </p:nvSpPr>
        <p:spPr>
          <a:xfrm>
            <a:off x="616871" y="286269"/>
            <a:ext cx="6110374" cy="881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a:lstStyle>
          <a:p>
            <a:r>
              <a:rPr lang="en-IE" sz="4000" b="1">
                <a:solidFill>
                  <a:srgbClr val="007DC5"/>
                </a:solidFill>
                <a:latin typeface="Calibri" panose="020F0502020204030204" pitchFamily="34" charset="0"/>
                <a:cs typeface="Calibri" panose="020F0502020204030204" pitchFamily="34" charset="0"/>
              </a:rPr>
              <a:t>First Public Consultation</a:t>
            </a:r>
            <a:endParaRPr lang="en-IE" sz="4000" b="1" dirty="0">
              <a:solidFill>
                <a:srgbClr val="007DC5"/>
              </a:solidFill>
              <a:latin typeface="Calibri" panose="020F0502020204030204" pitchFamily="34" charset="0"/>
              <a:cs typeface="Calibri" panose="020F0502020204030204" pitchFamily="34" charset="0"/>
            </a:endParaRPr>
          </a:p>
        </p:txBody>
      </p:sp>
      <p:pic>
        <p:nvPicPr>
          <p:cNvPr id="5" name="Picture 4" descr="A picture containing text, sign, screenshot, vector graphics&#10;&#10;Description automatically generated">
            <a:extLst>
              <a:ext uri="{FF2B5EF4-FFF2-40B4-BE49-F238E27FC236}">
                <a16:creationId xmlns:a16="http://schemas.microsoft.com/office/drawing/2014/main" id="{099386FE-9385-0A6B-2CB0-4563AEFE3F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366" y="839533"/>
            <a:ext cx="3795089" cy="5303980"/>
          </a:xfrm>
          <a:prstGeom prst="rect">
            <a:avLst/>
          </a:prstGeom>
        </p:spPr>
      </p:pic>
    </p:spTree>
    <p:extLst>
      <p:ext uri="{BB962C8B-B14F-4D97-AF65-F5344CB8AC3E}">
        <p14:creationId xmlns:p14="http://schemas.microsoft.com/office/powerpoint/2010/main" val="830610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5" name="Table 14">
            <a:extLst>
              <a:ext uri="{FF2B5EF4-FFF2-40B4-BE49-F238E27FC236}">
                <a16:creationId xmlns:a16="http://schemas.microsoft.com/office/drawing/2014/main" id="{5F333426-7424-F4E7-3A3B-6CFEE286C801}"/>
              </a:ext>
            </a:extLst>
          </p:cNvPr>
          <p:cNvGraphicFramePr>
            <a:graphicFrameLocks noGrp="1"/>
          </p:cNvGraphicFramePr>
          <p:nvPr>
            <p:extLst>
              <p:ext uri="{D42A27DB-BD31-4B8C-83A1-F6EECF244321}">
                <p14:modId xmlns:p14="http://schemas.microsoft.com/office/powerpoint/2010/main" val="2016811657"/>
              </p:ext>
            </p:extLst>
          </p:nvPr>
        </p:nvGraphicFramePr>
        <p:xfrm>
          <a:off x="446676" y="1168053"/>
          <a:ext cx="4363773" cy="4114800"/>
        </p:xfrm>
        <a:graphic>
          <a:graphicData uri="http://schemas.openxmlformats.org/drawingml/2006/table">
            <a:tbl>
              <a:tblPr/>
              <a:tblGrid>
                <a:gridCol w="4363773">
                  <a:extLst>
                    <a:ext uri="{9D8B030D-6E8A-4147-A177-3AD203B41FA5}">
                      <a16:colId xmlns:a16="http://schemas.microsoft.com/office/drawing/2014/main" val="3035226642"/>
                    </a:ext>
                  </a:extLst>
                </a:gridCol>
              </a:tblGrid>
              <a:tr h="1127051">
                <a:tc>
                  <a:txBody>
                    <a:bodyPr/>
                    <a:lstStyle/>
                    <a:p>
                      <a:pPr marL="0" indent="0">
                        <a:buFont typeface="Arial" panose="020B0604020202020204" pitchFamily="34" charset="0"/>
                        <a:buNone/>
                      </a:pPr>
                      <a:r>
                        <a:rPr lang="en-GB" sz="2400" b="0" dirty="0"/>
                        <a:t>STC H –  128 Specific Submissions + General Submissions</a:t>
                      </a:r>
                    </a:p>
                    <a:p>
                      <a:pPr marL="342900" indent="-342900">
                        <a:buFont typeface="Arial" panose="020B0604020202020204" pitchFamily="34" charset="0"/>
                        <a:buChar char="•"/>
                      </a:pPr>
                      <a:endParaRPr lang="en-GB" sz="2400" b="0" dirty="0"/>
                    </a:p>
                    <a:p>
                      <a:pPr marL="342900" indent="-342900">
                        <a:buFont typeface="Arial" panose="020B0604020202020204" pitchFamily="34" charset="0"/>
                        <a:buChar char="•"/>
                      </a:pPr>
                      <a:r>
                        <a:rPr lang="en-GB" sz="1600" dirty="0"/>
                        <a:t>Vulnerable Road User Safety</a:t>
                      </a:r>
                    </a:p>
                    <a:p>
                      <a:pPr marL="342900" indent="-342900">
                        <a:buFont typeface="Arial" panose="020B0604020202020204" pitchFamily="34" charset="0"/>
                        <a:buChar char="•"/>
                      </a:pPr>
                      <a:r>
                        <a:rPr lang="en-GB" sz="1600" dirty="0"/>
                        <a:t>Traffic Disruption due to Traffic Diversions / Increased Traffic</a:t>
                      </a:r>
                    </a:p>
                    <a:p>
                      <a:pPr marL="342900" indent="-342900">
                        <a:buFont typeface="Arial" panose="020B0604020202020204" pitchFamily="34" charset="0"/>
                        <a:buChar char="•"/>
                      </a:pPr>
                      <a:r>
                        <a:rPr lang="en-GB" sz="1600" dirty="0"/>
                        <a:t>Proposed Land Acquisition</a:t>
                      </a:r>
                    </a:p>
                    <a:p>
                      <a:pPr marL="342900" indent="-342900">
                        <a:buFont typeface="Arial" panose="020B0604020202020204" pitchFamily="34" charset="0"/>
                        <a:buChar char="•"/>
                      </a:pPr>
                      <a:r>
                        <a:rPr lang="en-GB" sz="1600" dirty="0"/>
                        <a:t>Environmental Impacts</a:t>
                      </a:r>
                    </a:p>
                    <a:p>
                      <a:pPr marL="342900" indent="-342900">
                        <a:buFont typeface="Arial" panose="020B0604020202020204" pitchFamily="34" charset="0"/>
                        <a:buChar char="•"/>
                      </a:pPr>
                      <a:r>
                        <a:rPr lang="en-GB" sz="1600" dirty="0"/>
                        <a:t>Access to Property</a:t>
                      </a:r>
                    </a:p>
                    <a:p>
                      <a:pPr marL="342900" indent="-342900">
                        <a:buFont typeface="Arial" panose="020B0604020202020204" pitchFamily="34" charset="0"/>
                        <a:buChar char="•"/>
                      </a:pPr>
                      <a:r>
                        <a:rPr lang="en-GB" sz="1600" dirty="0"/>
                        <a:t>Supportive of Scheme</a:t>
                      </a:r>
                    </a:p>
                    <a:p>
                      <a:pPr marL="342900" indent="-342900">
                        <a:buFont typeface="Arial" panose="020B0604020202020204" pitchFamily="34" charset="0"/>
                        <a:buChar char="•"/>
                      </a:pPr>
                      <a:r>
                        <a:rPr lang="en-GB" sz="1600" dirty="0"/>
                        <a:t>Loss of Parking</a:t>
                      </a:r>
                    </a:p>
                    <a:p>
                      <a:pPr marL="342900" indent="-342900">
                        <a:buFont typeface="Arial" panose="020B0604020202020204" pitchFamily="34" charset="0"/>
                        <a:buChar char="•"/>
                      </a:pPr>
                      <a:r>
                        <a:rPr lang="en-GB" sz="1600" dirty="0"/>
                        <a:t>Inadequacies in Consultation Process Alternative Solutions</a:t>
                      </a:r>
                    </a:p>
                    <a:p>
                      <a:pPr marL="342900" indent="-342900">
                        <a:buFont typeface="Arial" panose="020B0604020202020204" pitchFamily="34" charset="0"/>
                        <a:buChar char="•"/>
                      </a:pPr>
                      <a:r>
                        <a:rPr lang="en-GB" sz="1600" dirty="0"/>
                        <a:t>Bus Network / Infrastructure</a:t>
                      </a:r>
                    </a:p>
                    <a:p>
                      <a:pPr marL="342900" indent="-342900">
                        <a:buFont typeface="Arial" panose="020B0604020202020204" pitchFamily="34" charset="0"/>
                        <a:buChar char="•"/>
                      </a:pPr>
                      <a:r>
                        <a:rPr lang="en-GB" sz="1600" dirty="0"/>
                        <a:t>Business and Retail Impact</a:t>
                      </a:r>
                      <a:endParaRPr lang="en-GB"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13186785"/>
                  </a:ext>
                </a:extLst>
              </a:tr>
            </a:tbl>
          </a:graphicData>
        </a:graphic>
      </p:graphicFrame>
      <p:sp>
        <p:nvSpPr>
          <p:cNvPr id="16" name="Title 1">
            <a:extLst>
              <a:ext uri="{FF2B5EF4-FFF2-40B4-BE49-F238E27FC236}">
                <a16:creationId xmlns:a16="http://schemas.microsoft.com/office/drawing/2014/main" id="{FDEF0EA5-B900-A4A6-5DFE-97DB49A9B04D}"/>
              </a:ext>
            </a:extLst>
          </p:cNvPr>
          <p:cNvSpPr txBox="1">
            <a:spLocks/>
          </p:cNvSpPr>
          <p:nvPr/>
        </p:nvSpPr>
        <p:spPr>
          <a:xfrm>
            <a:off x="616871" y="286269"/>
            <a:ext cx="6110374" cy="881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a:lstStyle>
          <a:p>
            <a:r>
              <a:rPr lang="en-IE" sz="4000" b="1">
                <a:solidFill>
                  <a:srgbClr val="007DC5"/>
                </a:solidFill>
                <a:latin typeface="Calibri" panose="020F0502020204030204" pitchFamily="34" charset="0"/>
                <a:cs typeface="Calibri" panose="020F0502020204030204" pitchFamily="34" charset="0"/>
              </a:rPr>
              <a:t>First Public Consultation</a:t>
            </a:r>
            <a:endParaRPr lang="en-IE" sz="4000" b="1" dirty="0">
              <a:solidFill>
                <a:srgbClr val="007DC5"/>
              </a:solidFill>
              <a:latin typeface="Calibri" panose="020F0502020204030204" pitchFamily="34" charset="0"/>
              <a:cs typeface="Calibri" panose="020F0502020204030204" pitchFamily="34" charset="0"/>
            </a:endParaRPr>
          </a:p>
        </p:txBody>
      </p:sp>
      <p:pic>
        <p:nvPicPr>
          <p:cNvPr id="5" name="Picture 4" descr="Graphical user interface, website&#10;&#10;Description automatically generated">
            <a:extLst>
              <a:ext uri="{FF2B5EF4-FFF2-40B4-BE49-F238E27FC236}">
                <a16:creationId xmlns:a16="http://schemas.microsoft.com/office/drawing/2014/main" id="{80A90D52-0483-B6D1-BA2F-8668E6A8A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1611" y="1027405"/>
            <a:ext cx="3756986" cy="5296359"/>
          </a:xfrm>
          <a:prstGeom prst="rect">
            <a:avLst/>
          </a:prstGeom>
        </p:spPr>
      </p:pic>
    </p:spTree>
    <p:extLst>
      <p:ext uri="{BB962C8B-B14F-4D97-AF65-F5344CB8AC3E}">
        <p14:creationId xmlns:p14="http://schemas.microsoft.com/office/powerpoint/2010/main" val="72036728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5" name="Table 14">
            <a:extLst>
              <a:ext uri="{FF2B5EF4-FFF2-40B4-BE49-F238E27FC236}">
                <a16:creationId xmlns:a16="http://schemas.microsoft.com/office/drawing/2014/main" id="{5F333426-7424-F4E7-3A3B-6CFEE286C801}"/>
              </a:ext>
            </a:extLst>
          </p:cNvPr>
          <p:cNvGraphicFramePr>
            <a:graphicFrameLocks noGrp="1"/>
          </p:cNvGraphicFramePr>
          <p:nvPr>
            <p:extLst>
              <p:ext uri="{D42A27DB-BD31-4B8C-83A1-F6EECF244321}">
                <p14:modId xmlns:p14="http://schemas.microsoft.com/office/powerpoint/2010/main" val="2499941452"/>
              </p:ext>
            </p:extLst>
          </p:nvPr>
        </p:nvGraphicFramePr>
        <p:xfrm>
          <a:off x="446676" y="1168053"/>
          <a:ext cx="4363773" cy="4846320"/>
        </p:xfrm>
        <a:graphic>
          <a:graphicData uri="http://schemas.openxmlformats.org/drawingml/2006/table">
            <a:tbl>
              <a:tblPr/>
              <a:tblGrid>
                <a:gridCol w="4363773">
                  <a:extLst>
                    <a:ext uri="{9D8B030D-6E8A-4147-A177-3AD203B41FA5}">
                      <a16:colId xmlns:a16="http://schemas.microsoft.com/office/drawing/2014/main" val="3035226642"/>
                    </a:ext>
                  </a:extLst>
                </a:gridCol>
              </a:tblGrid>
              <a:tr h="1127051">
                <a:tc>
                  <a:txBody>
                    <a:bodyPr/>
                    <a:lstStyle/>
                    <a:p>
                      <a:pPr marL="0" indent="0">
                        <a:buFont typeface="Arial" panose="020B0604020202020204" pitchFamily="34" charset="0"/>
                        <a:buNone/>
                      </a:pPr>
                      <a:r>
                        <a:rPr lang="en-GB" sz="2400" b="0" dirty="0"/>
                        <a:t>STC K –  538 Specific Submissions + General Submissions</a:t>
                      </a:r>
                    </a:p>
                    <a:p>
                      <a:pPr marL="342900" indent="-342900">
                        <a:buFont typeface="Arial" panose="020B0604020202020204" pitchFamily="34" charset="0"/>
                        <a:buChar char="•"/>
                      </a:pPr>
                      <a:endParaRPr lang="en-GB" sz="2400" b="0" dirty="0"/>
                    </a:p>
                    <a:p>
                      <a:pPr marL="342900" indent="-342900">
                        <a:buFont typeface="Arial" panose="020B0604020202020204" pitchFamily="34" charset="0"/>
                        <a:buChar char="•"/>
                      </a:pPr>
                      <a:r>
                        <a:rPr lang="en-GB" sz="1600" dirty="0"/>
                        <a:t>The proposed bridge over </a:t>
                      </a:r>
                      <a:r>
                        <a:rPr lang="en-GB" sz="1600" dirty="0" err="1"/>
                        <a:t>Ballybrack</a:t>
                      </a:r>
                      <a:r>
                        <a:rPr lang="en-GB" sz="1600" dirty="0"/>
                        <a:t> / Mangala Valley </a:t>
                      </a:r>
                    </a:p>
                    <a:p>
                      <a:pPr marL="342900" indent="-342900">
                        <a:buFont typeface="Arial" panose="020B0604020202020204" pitchFamily="34" charset="0"/>
                        <a:buChar char="•"/>
                      </a:pPr>
                      <a:r>
                        <a:rPr lang="en-GB" sz="1600" dirty="0"/>
                        <a:t>Environmental issues</a:t>
                      </a:r>
                    </a:p>
                    <a:p>
                      <a:pPr marL="342900" indent="-342900">
                        <a:buFont typeface="Arial" panose="020B0604020202020204" pitchFamily="34" charset="0"/>
                        <a:buChar char="•"/>
                      </a:pPr>
                      <a:r>
                        <a:rPr lang="en-GB" sz="1600" dirty="0"/>
                        <a:t>Impact on trees</a:t>
                      </a:r>
                    </a:p>
                    <a:p>
                      <a:pPr marL="342900" indent="-342900">
                        <a:buFont typeface="Arial" panose="020B0604020202020204" pitchFamily="34" charset="0"/>
                        <a:buChar char="•"/>
                      </a:pPr>
                      <a:r>
                        <a:rPr lang="en-GB" sz="1600" dirty="0"/>
                        <a:t>Safety concerns</a:t>
                      </a:r>
                    </a:p>
                    <a:p>
                      <a:pPr marL="342900" indent="-342900">
                        <a:buFont typeface="Arial" panose="020B0604020202020204" pitchFamily="34" charset="0"/>
                        <a:buChar char="•"/>
                      </a:pPr>
                      <a:r>
                        <a:rPr lang="en-GB" sz="1600" dirty="0"/>
                        <a:t>Potential land acquisition</a:t>
                      </a:r>
                    </a:p>
                    <a:p>
                      <a:pPr marL="342900" indent="-342900">
                        <a:buFont typeface="Arial" panose="020B0604020202020204" pitchFamily="34" charset="0"/>
                        <a:buChar char="•"/>
                      </a:pPr>
                      <a:r>
                        <a:rPr lang="en-GB" sz="1600" dirty="0"/>
                        <a:t>Traffic impact</a:t>
                      </a:r>
                    </a:p>
                    <a:p>
                      <a:pPr marL="342900" indent="-342900">
                        <a:buFont typeface="Arial" panose="020B0604020202020204" pitchFamily="34" charset="0"/>
                        <a:buChar char="•"/>
                      </a:pPr>
                      <a:r>
                        <a:rPr lang="en-GB" sz="1600" dirty="0"/>
                        <a:t>Impact on character and heritage</a:t>
                      </a:r>
                    </a:p>
                    <a:p>
                      <a:pPr marL="342900" indent="-342900">
                        <a:buFont typeface="Arial" panose="020B0604020202020204" pitchFamily="34" charset="0"/>
                        <a:buChar char="•"/>
                      </a:pPr>
                      <a:r>
                        <a:rPr lang="en-GB" sz="1600" dirty="0"/>
                        <a:t>Cycling infrastructure</a:t>
                      </a:r>
                    </a:p>
                    <a:p>
                      <a:pPr marL="342900" indent="-342900">
                        <a:buFont typeface="Arial" panose="020B0604020202020204" pitchFamily="34" charset="0"/>
                        <a:buChar char="•"/>
                      </a:pPr>
                      <a:r>
                        <a:rPr lang="en-GB" sz="1600" dirty="0"/>
                        <a:t>Alternative proposals</a:t>
                      </a:r>
                    </a:p>
                    <a:p>
                      <a:pPr marL="342900" indent="-342900">
                        <a:buFont typeface="Arial" panose="020B0604020202020204" pitchFamily="34" charset="0"/>
                        <a:buChar char="•"/>
                      </a:pPr>
                      <a:r>
                        <a:rPr lang="en-GB" sz="1600" dirty="0"/>
                        <a:t>Antisocial behaviour</a:t>
                      </a:r>
                    </a:p>
                    <a:p>
                      <a:pPr marL="342900" indent="-342900">
                        <a:buFont typeface="Arial" panose="020B0604020202020204" pitchFamily="34" charset="0"/>
                        <a:buChar char="•"/>
                      </a:pPr>
                      <a:r>
                        <a:rPr lang="en-GB" sz="1600" dirty="0"/>
                        <a:t>Public information campaign</a:t>
                      </a:r>
                    </a:p>
                    <a:p>
                      <a:pPr marL="342900" indent="-342900">
                        <a:buFont typeface="Arial" panose="020B0604020202020204" pitchFamily="34" charset="0"/>
                        <a:buChar char="•"/>
                      </a:pPr>
                      <a:r>
                        <a:rPr lang="en-GB" sz="1600" dirty="0"/>
                        <a:t>Access to property</a:t>
                      </a:r>
                    </a:p>
                    <a:p>
                      <a:pPr marL="342900" indent="-342900">
                        <a:buFont typeface="Arial" panose="020B0604020202020204" pitchFamily="34" charset="0"/>
                        <a:buChar char="•"/>
                      </a:pPr>
                      <a:r>
                        <a:rPr lang="en-GB" sz="1600" dirty="0"/>
                        <a:t>Impact on community</a:t>
                      </a:r>
                    </a:p>
                    <a:p>
                      <a:pPr marL="342900" indent="-342900">
                        <a:buFont typeface="Arial" panose="020B0604020202020204" pitchFamily="34" charset="0"/>
                        <a:buChar char="•"/>
                      </a:pPr>
                      <a:r>
                        <a:rPr lang="en-GB" sz="1600" dirty="0"/>
                        <a:t>Technical surveys</a:t>
                      </a:r>
                      <a:endParaRPr lang="en-GB"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13186785"/>
                  </a:ext>
                </a:extLst>
              </a:tr>
            </a:tbl>
          </a:graphicData>
        </a:graphic>
      </p:graphicFrame>
      <p:sp>
        <p:nvSpPr>
          <p:cNvPr id="16" name="Title 1">
            <a:extLst>
              <a:ext uri="{FF2B5EF4-FFF2-40B4-BE49-F238E27FC236}">
                <a16:creationId xmlns:a16="http://schemas.microsoft.com/office/drawing/2014/main" id="{FDEF0EA5-B900-A4A6-5DFE-97DB49A9B04D}"/>
              </a:ext>
            </a:extLst>
          </p:cNvPr>
          <p:cNvSpPr txBox="1">
            <a:spLocks/>
          </p:cNvSpPr>
          <p:nvPr/>
        </p:nvSpPr>
        <p:spPr>
          <a:xfrm>
            <a:off x="616871" y="286269"/>
            <a:ext cx="6110374" cy="881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a:lstStyle>
          <a:p>
            <a:r>
              <a:rPr lang="en-IE" sz="4000" b="1">
                <a:solidFill>
                  <a:srgbClr val="007DC5"/>
                </a:solidFill>
                <a:latin typeface="Calibri" panose="020F0502020204030204" pitchFamily="34" charset="0"/>
                <a:cs typeface="Calibri" panose="020F0502020204030204" pitchFamily="34" charset="0"/>
              </a:rPr>
              <a:t>First Public Consultation</a:t>
            </a:r>
            <a:endParaRPr lang="en-IE" sz="4000" b="1" dirty="0">
              <a:solidFill>
                <a:srgbClr val="007DC5"/>
              </a:solidFill>
              <a:latin typeface="Calibri" panose="020F0502020204030204" pitchFamily="34" charset="0"/>
              <a:cs typeface="Calibri" panose="020F0502020204030204" pitchFamily="34" charset="0"/>
            </a:endParaRPr>
          </a:p>
        </p:txBody>
      </p:sp>
      <p:pic>
        <p:nvPicPr>
          <p:cNvPr id="5" name="Picture 4" descr="Graphical user interface, website&#10;&#10;Description automatically generated">
            <a:extLst>
              <a:ext uri="{FF2B5EF4-FFF2-40B4-BE49-F238E27FC236}">
                <a16:creationId xmlns:a16="http://schemas.microsoft.com/office/drawing/2014/main" id="{D27F1A9B-C844-6B70-D969-60725E0FB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4018" y="859364"/>
            <a:ext cx="3749365" cy="5326842"/>
          </a:xfrm>
          <a:prstGeom prst="rect">
            <a:avLst/>
          </a:prstGeom>
        </p:spPr>
      </p:pic>
    </p:spTree>
    <p:extLst>
      <p:ext uri="{BB962C8B-B14F-4D97-AF65-F5344CB8AC3E}">
        <p14:creationId xmlns:p14="http://schemas.microsoft.com/office/powerpoint/2010/main" val="297469889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G:</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err="1">
                <a:solidFill>
                  <a:srgbClr val="007DC5"/>
                </a:solidFill>
                <a:latin typeface="Calibri" panose="020F0502020204030204"/>
                <a:sym typeface="Arial"/>
              </a:rPr>
              <a:t>Togher</a:t>
            </a:r>
            <a:r>
              <a:rPr lang="en-US" sz="4800" b="1" dirty="0">
                <a:solidFill>
                  <a:srgbClr val="007DC5"/>
                </a:solidFill>
                <a:latin typeface="Calibri" panose="020F0502020204030204"/>
                <a:sym typeface="Arial"/>
              </a:rPr>
              <a:t> to City Preferred Route Option</a:t>
            </a:r>
            <a:endParaRPr lang="en-US" sz="3200" dirty="0">
              <a:solidFill>
                <a:schemeClr val="dk1"/>
              </a:solidFill>
              <a:sym typeface="Arial"/>
            </a:endParaRPr>
          </a:p>
        </p:txBody>
      </p:sp>
    </p:spTree>
    <p:extLst>
      <p:ext uri="{BB962C8B-B14F-4D97-AF65-F5344CB8AC3E}">
        <p14:creationId xmlns:p14="http://schemas.microsoft.com/office/powerpoint/2010/main" val="97703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527530" y="204859"/>
            <a:ext cx="9136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G - Togher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 name="Rectangle 4"/>
          <p:cNvSpPr/>
          <p:nvPr/>
        </p:nvSpPr>
        <p:spPr>
          <a:xfrm>
            <a:off x="160969" y="1100785"/>
            <a:ext cx="3032900" cy="5983048"/>
          </a:xfrm>
          <a:prstGeom prst="rect">
            <a:avLst/>
          </a:prstGeom>
        </p:spPr>
        <p:txBody>
          <a:bodyPr wrap="square">
            <a:spAutoFit/>
          </a:bodyPr>
          <a:lstStyle/>
          <a:p>
            <a:pPr marL="342900" lvl="0" indent="-342900">
              <a:lnSpc>
                <a:spcPct val="106000"/>
              </a:lnSpc>
              <a:spcAft>
                <a:spcPts val="800"/>
              </a:spcAft>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The proposals along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Pearse</a:t>
            </a:r>
            <a:r>
              <a:rPr lang="en-IE" sz="1600" dirty="0">
                <a:effectLst/>
                <a:latin typeface="Calibri" panose="020F0502020204030204" pitchFamily="34" charset="0"/>
                <a:ea typeface="Calibri" panose="020F0502020204030204" pitchFamily="34" charset="0"/>
                <a:cs typeface="Times New Roman" panose="02020603050405020304" pitchFamily="18" charset="0"/>
              </a:rPr>
              <a:t> Road have been omitted, and the corridor now commences on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Pouladuff</a:t>
            </a:r>
            <a:r>
              <a:rPr lang="en-IE" sz="1600" dirty="0">
                <a:effectLst/>
                <a:latin typeface="Calibri" panose="020F0502020204030204" pitchFamily="34" charset="0"/>
                <a:ea typeface="Calibri" panose="020F0502020204030204" pitchFamily="34" charset="0"/>
                <a:cs typeface="Times New Roman" panose="02020603050405020304" pitchFamily="18" charset="0"/>
              </a:rPr>
              <a:t> Road, just north of the junction with Pearse Road.  </a:t>
            </a:r>
            <a:endParaRPr lang="en-US" sz="1600" dirty="0"/>
          </a:p>
          <a:p>
            <a:pPr marL="342900" lvl="0" indent="-342900">
              <a:lnSpc>
                <a:spcPct val="106000"/>
              </a:lnSpc>
              <a:spcAft>
                <a:spcPts val="800"/>
              </a:spcAft>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The proposed inbound bus lane on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Pouladuff</a:t>
            </a:r>
            <a:r>
              <a:rPr lang="en-IE" sz="1600" dirty="0">
                <a:effectLst/>
                <a:latin typeface="Calibri" panose="020F0502020204030204" pitchFamily="34" charset="0"/>
                <a:ea typeface="Calibri" panose="020F0502020204030204" pitchFamily="34" charset="0"/>
                <a:cs typeface="Times New Roman" panose="02020603050405020304" pitchFamily="18" charset="0"/>
              </a:rPr>
              <a:t> Road between Pearse Road and Nuns Walk has been omitted. Bus priority will now be provided by an inbound bus gate which will operate in AM Peak hours only.</a:t>
            </a:r>
            <a:endParaRPr lang="en-US" sz="1600" dirty="0"/>
          </a:p>
          <a:p>
            <a:pPr marL="342900" lvl="0" indent="-342900">
              <a:lnSpc>
                <a:spcPct val="106000"/>
              </a:lnSpc>
              <a:spcAft>
                <a:spcPts val="800"/>
              </a:spcAft>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Works on </a:t>
            </a:r>
            <a:r>
              <a:rPr lang="en-IE" sz="1600" dirty="0" err="1">
                <a:effectLst/>
                <a:latin typeface="Calibri" panose="020F0502020204030204" pitchFamily="34" charset="0"/>
                <a:ea typeface="Calibri" panose="020F0502020204030204" pitchFamily="34" charset="0"/>
                <a:cs typeface="Times New Roman" panose="02020603050405020304" pitchFamily="18" charset="0"/>
              </a:rPr>
              <a:t>Pouladuff</a:t>
            </a:r>
            <a:r>
              <a:rPr lang="en-IE" sz="1600" dirty="0">
                <a:effectLst/>
                <a:latin typeface="Calibri" panose="020F0502020204030204" pitchFamily="34" charset="0"/>
                <a:ea typeface="Calibri" panose="020F0502020204030204" pitchFamily="34" charset="0"/>
                <a:cs typeface="Times New Roman" panose="02020603050405020304" pitchFamily="18" charset="0"/>
              </a:rPr>
              <a:t> Road have been amended, significantly reducing the loss of car parking.</a:t>
            </a:r>
          </a:p>
          <a:p>
            <a:pPr marL="342900" lvl="0" indent="-342900">
              <a:lnSpc>
                <a:spcPct val="106000"/>
              </a:lnSpc>
              <a:spcAft>
                <a:spcPts val="800"/>
              </a:spcAft>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Some additional off-street parking has been proposed.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Symbol" panose="05050102010706020507" pitchFamily="18" charset="2"/>
              <a:buChar char=""/>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853" y="1100785"/>
            <a:ext cx="8267700" cy="5196840"/>
          </a:xfrm>
          <a:prstGeom prst="rect">
            <a:avLst/>
          </a:prstGeom>
        </p:spPr>
      </p:pic>
    </p:spTree>
    <p:extLst>
      <p:ext uri="{BB962C8B-B14F-4D97-AF65-F5344CB8AC3E}">
        <p14:creationId xmlns:p14="http://schemas.microsoft.com/office/powerpoint/2010/main" val="2588499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2216439339"/>
              </p:ext>
            </p:extLst>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Diagram, map&#10;&#10;Description automatically generated">
            <a:extLst>
              <a:ext uri="{FF2B5EF4-FFF2-40B4-BE49-F238E27FC236}">
                <a16:creationId xmlns:a16="http://schemas.microsoft.com/office/drawing/2014/main" id="{837B5424-670A-3216-4C72-35CBCF4BC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62" y="1073888"/>
            <a:ext cx="3827505" cy="2507034"/>
          </a:xfrm>
          <a:prstGeom prst="rect">
            <a:avLst/>
          </a:prstGeom>
        </p:spPr>
      </p:pic>
      <p:pic>
        <p:nvPicPr>
          <p:cNvPr id="12" name="Picture 11" descr="Diagram&#10;&#10;Description automatically generated">
            <a:extLst>
              <a:ext uri="{FF2B5EF4-FFF2-40B4-BE49-F238E27FC236}">
                <a16:creationId xmlns:a16="http://schemas.microsoft.com/office/drawing/2014/main" id="{476E0BB1-DE04-E88F-2918-06D2C28439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671" y="3416976"/>
            <a:ext cx="4809053" cy="3273932"/>
          </a:xfrm>
          <a:prstGeom prst="rect">
            <a:avLst/>
          </a:prstGeom>
        </p:spPr>
      </p:pic>
      <p:pic>
        <p:nvPicPr>
          <p:cNvPr id="14" name="Picture 13" descr="Diagram&#10;&#10;Description automatically generated">
            <a:extLst>
              <a:ext uri="{FF2B5EF4-FFF2-40B4-BE49-F238E27FC236}">
                <a16:creationId xmlns:a16="http://schemas.microsoft.com/office/drawing/2014/main" id="{3E14EBD3-D002-90AC-6F41-A8A750F90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3402" y="3602534"/>
            <a:ext cx="4267560" cy="2837949"/>
          </a:xfrm>
          <a:prstGeom prst="rect">
            <a:avLst/>
          </a:prstGeom>
        </p:spPr>
      </p:pic>
    </p:spTree>
    <p:extLst>
      <p:ext uri="{BB962C8B-B14F-4D97-AF65-F5344CB8AC3E}">
        <p14:creationId xmlns:p14="http://schemas.microsoft.com/office/powerpoint/2010/main" val="825859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2923952675"/>
              </p:ext>
            </p:extLst>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Diagram&#10;&#10;Description automatically generated">
            <a:extLst>
              <a:ext uri="{FF2B5EF4-FFF2-40B4-BE49-F238E27FC236}">
                <a16:creationId xmlns:a16="http://schemas.microsoft.com/office/drawing/2014/main" id="{CA286B2E-B3BA-E281-6972-C4480D1D4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486" y="1778221"/>
            <a:ext cx="5963574" cy="4095861"/>
          </a:xfrm>
          <a:prstGeom prst="rect">
            <a:avLst/>
          </a:prstGeom>
        </p:spPr>
      </p:pic>
      <p:pic>
        <p:nvPicPr>
          <p:cNvPr id="12" name="Picture 11" descr="Diagram&#10;&#10;Description automatically generated">
            <a:extLst>
              <a:ext uri="{FF2B5EF4-FFF2-40B4-BE49-F238E27FC236}">
                <a16:creationId xmlns:a16="http://schemas.microsoft.com/office/drawing/2014/main" id="{5652B557-3124-6015-8A02-226D89403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3413" y="1803907"/>
            <a:ext cx="6183765" cy="4044488"/>
          </a:xfrm>
          <a:prstGeom prst="rect">
            <a:avLst/>
          </a:prstGeom>
        </p:spPr>
      </p:pic>
    </p:spTree>
    <p:extLst>
      <p:ext uri="{BB962C8B-B14F-4D97-AF65-F5344CB8AC3E}">
        <p14:creationId xmlns:p14="http://schemas.microsoft.com/office/powerpoint/2010/main" val="38006461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529777" y="250710"/>
            <a:ext cx="91324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H - Airport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 name="Rectangle 3"/>
          <p:cNvSpPr/>
          <p:nvPr/>
        </p:nvSpPr>
        <p:spPr>
          <a:xfrm>
            <a:off x="87541" y="764038"/>
            <a:ext cx="3047545" cy="5745804"/>
          </a:xfrm>
          <a:prstGeom prst="rect">
            <a:avLst/>
          </a:prstGeom>
        </p:spPr>
        <p:txBody>
          <a:bodyPr wrap="square">
            <a:spAutoFit/>
          </a:bodyPr>
          <a:lstStyle/>
          <a:p>
            <a:pPr marL="285750" indent="-285750">
              <a:buFont typeface="Arial" panose="020B0604020202020204" pitchFamily="34" charset="0"/>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On the north-western arm of the Kinsale Road Junction, i.e., the arm that currently serves Harvey Norman, Smyths, etc.  it is proposed to amend the location and operation of the previously proposed bus gates. </a:t>
            </a:r>
          </a:p>
          <a:p>
            <a:endParaRPr lang="en-GB" sz="1600" dirty="0"/>
          </a:p>
          <a:p>
            <a:pPr marL="285750" indent="-285750">
              <a:buFont typeface="Arial" panose="020B0604020202020204" pitchFamily="34" charset="0"/>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It is now proposed to direct cyclists from Curragh Road to Evergreen Road via a quiet street treatment on O’Connell Avenue. </a:t>
            </a:r>
          </a:p>
          <a:p>
            <a:endParaRPr lang="en-US" sz="1600" dirty="0"/>
          </a:p>
          <a:p>
            <a:pPr marL="342900" lvl="0" indent="-342900">
              <a:lnSpc>
                <a:spcPct val="106000"/>
              </a:lnSpc>
              <a:spcAft>
                <a:spcPts val="800"/>
              </a:spcAft>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A compensatory car park is proposed on lands to be acquired to the rear of properties on Evergreen Road to offset the impact of car parking lost on Evergreen Road.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941" y="897041"/>
            <a:ext cx="8282940" cy="5189220"/>
          </a:xfrm>
          <a:prstGeom prst="rect">
            <a:avLst/>
          </a:prstGeom>
        </p:spPr>
      </p:pic>
    </p:spTree>
    <p:extLst>
      <p:ext uri="{BB962C8B-B14F-4D97-AF65-F5344CB8AC3E}">
        <p14:creationId xmlns:p14="http://schemas.microsoft.com/office/powerpoint/2010/main" val="2096050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Diagram&#10;&#10;Description automatically generated">
            <a:extLst>
              <a:ext uri="{FF2B5EF4-FFF2-40B4-BE49-F238E27FC236}">
                <a16:creationId xmlns:a16="http://schemas.microsoft.com/office/drawing/2014/main" id="{5DB2E900-32A9-2000-3FC4-D85EA144BC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749" y="1167634"/>
            <a:ext cx="7762502" cy="5108360"/>
          </a:xfrm>
          <a:prstGeom prst="rect">
            <a:avLst/>
          </a:prstGeom>
        </p:spPr>
      </p:pic>
    </p:spTree>
    <p:extLst>
      <p:ext uri="{BB962C8B-B14F-4D97-AF65-F5344CB8AC3E}">
        <p14:creationId xmlns:p14="http://schemas.microsoft.com/office/powerpoint/2010/main" val="1618253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Diagram&#10;&#10;Description automatically generated">
            <a:extLst>
              <a:ext uri="{FF2B5EF4-FFF2-40B4-BE49-F238E27FC236}">
                <a16:creationId xmlns:a16="http://schemas.microsoft.com/office/drawing/2014/main" id="{D5933F08-1700-D02F-BD52-E8EE90C1B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291" y="1174899"/>
            <a:ext cx="7911938" cy="5283051"/>
          </a:xfrm>
          <a:prstGeom prst="rect">
            <a:avLst/>
          </a:prstGeom>
        </p:spPr>
      </p:pic>
    </p:spTree>
    <p:extLst>
      <p:ext uri="{BB962C8B-B14F-4D97-AF65-F5344CB8AC3E}">
        <p14:creationId xmlns:p14="http://schemas.microsoft.com/office/powerpoint/2010/main" val="36430732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5539978"/>
          </a:xfrm>
          <a:prstGeom prst="rect">
            <a:avLst/>
          </a:prstGeom>
          <a:noFill/>
        </p:spPr>
        <p:txBody>
          <a:bodyPr wrap="square" rtlCol="0">
            <a:spAutoFit/>
          </a:bodyPr>
          <a:lstStyle/>
          <a:p>
            <a:pPr algn="ctr"/>
            <a:r>
              <a:rPr lang="en-US" sz="4800" b="1" dirty="0">
                <a:solidFill>
                  <a:srgbClr val="007DC5"/>
                </a:solidFill>
              </a:rPr>
              <a:t>BusConnects Cork </a:t>
            </a:r>
          </a:p>
          <a:p>
            <a:pPr algn="ctr"/>
            <a:r>
              <a:rPr lang="en-US" sz="4800" b="1" dirty="0">
                <a:solidFill>
                  <a:srgbClr val="007DC5"/>
                </a:solidFill>
              </a:rPr>
              <a:t>Sustainable Transport Corridors </a:t>
            </a:r>
          </a:p>
          <a:p>
            <a:pPr algn="ctr"/>
            <a:r>
              <a:rPr lang="en-US" sz="4800" b="1" dirty="0">
                <a:solidFill>
                  <a:srgbClr val="007DC5"/>
                </a:solidFill>
              </a:rPr>
              <a:t>Second Public Consultation </a:t>
            </a:r>
          </a:p>
          <a:p>
            <a:pPr algn="ctr"/>
            <a:endParaRPr lang="en-US" sz="4800" b="1" dirty="0">
              <a:solidFill>
                <a:srgbClr val="007DC5"/>
              </a:solidFill>
            </a:endParaRPr>
          </a:p>
          <a:p>
            <a:pPr algn="ctr"/>
            <a:r>
              <a:rPr lang="en-US" sz="3600" b="1" dirty="0"/>
              <a:t>Community Forum – Wednesday 3rd May 2023</a:t>
            </a:r>
          </a:p>
          <a:p>
            <a:pPr algn="ctr"/>
            <a:endParaRPr lang="en-US" sz="3600" dirty="0"/>
          </a:p>
          <a:p>
            <a:pPr marL="714375"/>
            <a:r>
              <a:rPr lang="en-US" sz="3000" dirty="0"/>
              <a:t>Sustainable Transport Corridor G – </a:t>
            </a:r>
            <a:r>
              <a:rPr lang="en-US" sz="3000" dirty="0" err="1"/>
              <a:t>Togher</a:t>
            </a:r>
            <a:r>
              <a:rPr lang="en-US" sz="3000" dirty="0"/>
              <a:t> to City</a:t>
            </a:r>
          </a:p>
          <a:p>
            <a:pPr marL="714375"/>
            <a:r>
              <a:rPr lang="en-US" sz="3000" dirty="0"/>
              <a:t>Sustainable Transport Corridor H – Airport Road to City</a:t>
            </a:r>
          </a:p>
          <a:p>
            <a:pPr marL="714375"/>
            <a:r>
              <a:rPr lang="en-US" sz="3000" dirty="0"/>
              <a:t>Sustainable Transport Corridor K – Kinsale Road to Douglas </a:t>
            </a:r>
          </a:p>
        </p:txBody>
      </p:sp>
    </p:spTree>
    <p:extLst>
      <p:ext uri="{BB962C8B-B14F-4D97-AF65-F5344CB8AC3E}">
        <p14:creationId xmlns:p14="http://schemas.microsoft.com/office/powerpoint/2010/main" val="2947640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Graphical user interface, diagram, application&#10;&#10;Description automatically generated">
            <a:extLst>
              <a:ext uri="{FF2B5EF4-FFF2-40B4-BE49-F238E27FC236}">
                <a16:creationId xmlns:a16="http://schemas.microsoft.com/office/drawing/2014/main" id="{DC0F7EBE-AAA9-1721-932B-8E5A379AF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1380611"/>
            <a:ext cx="7506079" cy="4921377"/>
          </a:xfrm>
          <a:prstGeom prst="rect">
            <a:avLst/>
          </a:prstGeom>
        </p:spPr>
      </p:pic>
    </p:spTree>
    <p:extLst>
      <p:ext uri="{BB962C8B-B14F-4D97-AF65-F5344CB8AC3E}">
        <p14:creationId xmlns:p14="http://schemas.microsoft.com/office/powerpoint/2010/main" val="10965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Diagram&#10;&#10;Description automatically generated">
            <a:extLst>
              <a:ext uri="{FF2B5EF4-FFF2-40B4-BE49-F238E27FC236}">
                <a16:creationId xmlns:a16="http://schemas.microsoft.com/office/drawing/2014/main" id="{AE2589DA-7EB5-C3B5-6C7C-A70182E1A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0825" y="1147063"/>
            <a:ext cx="7637520" cy="5273045"/>
          </a:xfrm>
          <a:prstGeom prst="rect">
            <a:avLst/>
          </a:prstGeom>
        </p:spPr>
      </p:pic>
    </p:spTree>
    <p:extLst>
      <p:ext uri="{BB962C8B-B14F-4D97-AF65-F5344CB8AC3E}">
        <p14:creationId xmlns:p14="http://schemas.microsoft.com/office/powerpoint/2010/main" val="782766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9" name="Picture 8" descr="Diagram&#10;&#10;Description automatically generated">
            <a:extLst>
              <a:ext uri="{FF2B5EF4-FFF2-40B4-BE49-F238E27FC236}">
                <a16:creationId xmlns:a16="http://schemas.microsoft.com/office/drawing/2014/main" id="{74347400-9CD6-9C62-D89E-556C46E59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637" y="1525771"/>
            <a:ext cx="7277731" cy="4869602"/>
          </a:xfrm>
          <a:prstGeom prst="rect">
            <a:avLst/>
          </a:prstGeom>
        </p:spPr>
      </p:pic>
    </p:spTree>
    <p:extLst>
      <p:ext uri="{BB962C8B-B14F-4D97-AF65-F5344CB8AC3E}">
        <p14:creationId xmlns:p14="http://schemas.microsoft.com/office/powerpoint/2010/main" val="183163092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Diagram&#10;&#10;Description automatically generated">
            <a:extLst>
              <a:ext uri="{FF2B5EF4-FFF2-40B4-BE49-F238E27FC236}">
                <a16:creationId xmlns:a16="http://schemas.microsoft.com/office/drawing/2014/main" id="{E691F6D4-FCC5-7A0C-3554-D2C67E215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8000" y="1370896"/>
            <a:ext cx="7369179" cy="4740051"/>
          </a:xfrm>
          <a:prstGeom prst="rect">
            <a:avLst/>
          </a:prstGeom>
        </p:spPr>
      </p:pic>
    </p:spTree>
    <p:extLst>
      <p:ext uri="{BB962C8B-B14F-4D97-AF65-F5344CB8AC3E}">
        <p14:creationId xmlns:p14="http://schemas.microsoft.com/office/powerpoint/2010/main" val="267439351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44781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K:</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Kinsale Road to Douglas Preferred Route Option</a:t>
            </a:r>
            <a:endParaRPr lang="en-US" sz="3200" dirty="0">
              <a:solidFill>
                <a:schemeClr val="dk1"/>
              </a:solidFill>
              <a:sym typeface="Arial"/>
            </a:endParaRPr>
          </a:p>
        </p:txBody>
      </p:sp>
    </p:spTree>
    <p:extLst>
      <p:ext uri="{BB962C8B-B14F-4D97-AF65-F5344CB8AC3E}">
        <p14:creationId xmlns:p14="http://schemas.microsoft.com/office/powerpoint/2010/main" val="392527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3177-E9CD-484A-B985-0E428402003A}"/>
              </a:ext>
            </a:extLst>
          </p:cNvPr>
          <p:cNvSpPr>
            <a:spLocks noGrp="1"/>
          </p:cNvSpPr>
          <p:nvPr>
            <p:ph type="title"/>
          </p:nvPr>
        </p:nvSpPr>
        <p:spPr/>
        <p:txBody>
          <a:bodyPr/>
          <a:lstStyle/>
          <a:p>
            <a:pPr algn="ctr"/>
            <a:r>
              <a:rPr lang="en-IE" sz="3600" dirty="0"/>
              <a:t>STC K - Kinsale Road to Douglas</a:t>
            </a:r>
            <a:endParaRPr lang="en-GB" sz="3600" dirty="0"/>
          </a:p>
        </p:txBody>
      </p:sp>
      <p:sp>
        <p:nvSpPr>
          <p:cNvPr id="7" name="Rectangle 6"/>
          <p:cNvSpPr/>
          <p:nvPr/>
        </p:nvSpPr>
        <p:spPr>
          <a:xfrm>
            <a:off x="20518" y="926555"/>
            <a:ext cx="3036916" cy="6278642"/>
          </a:xfrm>
          <a:prstGeom prst="rect">
            <a:avLst/>
          </a:prstGeom>
        </p:spPr>
        <p:txBody>
          <a:bodyPr wrap="square">
            <a:spAutoFit/>
          </a:bodyPr>
          <a:lstStyle/>
          <a:p>
            <a:pPr marL="285750" indent="-285750">
              <a:buFont typeface="Arial" panose="020B0604020202020204" pitchFamily="34" charset="0"/>
              <a:buChar char="•"/>
            </a:pPr>
            <a:r>
              <a:rPr lang="en-GB" sz="1600" dirty="0">
                <a:ea typeface="Calibri" panose="020F0502020204030204" pitchFamily="34" charset="0"/>
                <a:cs typeface="Times New Roman" panose="02020603050405020304" pitchFamily="18" charset="0"/>
              </a:rPr>
              <a:t>Bridge over </a:t>
            </a:r>
            <a:r>
              <a:rPr lang="en-GB" sz="1600" dirty="0" err="1">
                <a:ea typeface="Calibri" panose="020F0502020204030204" pitchFamily="34" charset="0"/>
                <a:cs typeface="Times New Roman" panose="02020603050405020304" pitchFamily="18" charset="0"/>
              </a:rPr>
              <a:t>Ballybrack</a:t>
            </a:r>
            <a:r>
              <a:rPr lang="en-GB" sz="1600" dirty="0">
                <a:ea typeface="Calibri" panose="020F0502020204030204" pitchFamily="34" charset="0"/>
                <a:cs typeface="Times New Roman" panose="02020603050405020304" pitchFamily="18" charset="0"/>
              </a:rPr>
              <a:t> Woods/</a:t>
            </a:r>
            <a:r>
              <a:rPr lang="en-GB" sz="1600" dirty="0" err="1">
                <a:ea typeface="Calibri" panose="020F0502020204030204" pitchFamily="34" charset="0"/>
                <a:cs typeface="Times New Roman" panose="02020603050405020304" pitchFamily="18" charset="0"/>
              </a:rPr>
              <a:t>Mangala</a:t>
            </a:r>
            <a:r>
              <a:rPr lang="en-GB" sz="1600" dirty="0">
                <a:ea typeface="Calibri" panose="020F0502020204030204" pitchFamily="34" charset="0"/>
                <a:cs typeface="Times New Roman" panose="02020603050405020304" pitchFamily="18" charset="0"/>
              </a:rPr>
              <a:t> Valley no longer included in the BusConnects proposals.</a:t>
            </a:r>
          </a:p>
          <a:p>
            <a:endParaRPr lang="en-GB" sz="1600" dirty="0">
              <a:cs typeface="Times New Roman" panose="02020603050405020304" pitchFamily="18" charset="0"/>
            </a:endParaRPr>
          </a:p>
          <a:p>
            <a:pPr marL="285750" indent="-285750">
              <a:buFont typeface="Arial" panose="020B0604020202020204" pitchFamily="34" charset="0"/>
              <a:buChar char="•"/>
            </a:pPr>
            <a:r>
              <a:rPr lang="en-GB" sz="1600" dirty="0">
                <a:ea typeface="Calibri" panose="020F0502020204030204" pitchFamily="34" charset="0"/>
                <a:cs typeface="Times New Roman" panose="02020603050405020304" pitchFamily="18" charset="0"/>
              </a:rPr>
              <a:t>Well Road Cycle Route no longer included in the BusConnects proposals.</a:t>
            </a:r>
          </a:p>
          <a:p>
            <a:endParaRPr lang="en-GB" sz="1600" dirty="0">
              <a:cs typeface="Times New Roman" panose="02020603050405020304" pitchFamily="18" charset="0"/>
            </a:endParaRPr>
          </a:p>
          <a:p>
            <a:pPr marL="285750" indent="-285750">
              <a:buFont typeface="Arial" panose="020B0604020202020204" pitchFamily="34" charset="0"/>
              <a:buChar char="•"/>
            </a:pPr>
            <a:r>
              <a:rPr lang="en-GB" sz="1600" dirty="0" err="1">
                <a:effectLst/>
                <a:ea typeface="Calibri" panose="020F0502020204030204" pitchFamily="34" charset="0"/>
                <a:cs typeface="Times New Roman" panose="02020603050405020304" pitchFamily="18" charset="0"/>
              </a:rPr>
              <a:t>Ballycurreen</a:t>
            </a:r>
            <a:r>
              <a:rPr lang="en-GB" sz="1600" dirty="0">
                <a:effectLst/>
                <a:ea typeface="Calibri" panose="020F0502020204030204" pitchFamily="34" charset="0"/>
                <a:cs typeface="Times New Roman" panose="02020603050405020304" pitchFamily="18" charset="0"/>
              </a:rPr>
              <a:t> Road / Grange Road / Donnybrook Hill: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Increased use of signal controlled priority has reduced the need for dedicated bus lanes and road widening on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Ballycurreen</a:t>
            </a:r>
            <a:r>
              <a:rPr lang="en-GB" sz="1600" dirty="0">
                <a:effectLst/>
                <a:latin typeface="Calibri" panose="020F0502020204030204" pitchFamily="34" charset="0"/>
                <a:ea typeface="Calibri" panose="020F0502020204030204" pitchFamily="34" charset="0"/>
                <a:cs typeface="Times New Roman" panose="02020603050405020304" pitchFamily="18" charset="0"/>
              </a:rPr>
              <a:t> Road, Grange Road and Donnybrook Hill</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p>
          <a:p>
            <a:pPr marL="285750" indent="-285750">
              <a:buFont typeface="Arial" panose="020B0604020202020204" pitchFamily="34" charset="0"/>
              <a:buChar char="•"/>
            </a:pPr>
            <a:r>
              <a:rPr lang="en-IE" sz="1600" dirty="0">
                <a:effectLst/>
                <a:ea typeface="Calibri" panose="020F0502020204030204" pitchFamily="34" charset="0"/>
                <a:cs typeface="Times New Roman" panose="02020603050405020304" pitchFamily="18" charset="0"/>
              </a:rPr>
              <a:t>An additional pedestrian crossing has been included on </a:t>
            </a:r>
            <a:r>
              <a:rPr lang="en-IE" sz="1600" dirty="0" err="1">
                <a:effectLst/>
                <a:ea typeface="Calibri" panose="020F0502020204030204" pitchFamily="34" charset="0"/>
                <a:cs typeface="Times New Roman" panose="02020603050405020304" pitchFamily="18" charset="0"/>
              </a:rPr>
              <a:t>Ballycurreen</a:t>
            </a:r>
            <a:r>
              <a:rPr lang="en-IE" sz="1600" dirty="0">
                <a:effectLst/>
                <a:ea typeface="Calibri" panose="020F0502020204030204" pitchFamily="34" charset="0"/>
                <a:cs typeface="Times New Roman" panose="02020603050405020304" pitchFamily="18" charset="0"/>
              </a:rPr>
              <a:t> Road close to the new western bus stops.</a:t>
            </a:r>
            <a:endParaRPr lang="en-GB" sz="1600" dirty="0">
              <a:effectLst/>
              <a:ea typeface="Calibri" panose="020F0502020204030204" pitchFamily="34" charset="0"/>
              <a:cs typeface="Times New Roman" panose="02020603050405020304" pitchFamily="18" charset="0"/>
            </a:endParaRPr>
          </a:p>
          <a:p>
            <a:endParaRPr lang="en-US" sz="1600" dirty="0"/>
          </a:p>
          <a:p>
            <a:br>
              <a:rPr lang="en-US" sz="1400" dirty="0"/>
            </a:b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733" y="1027906"/>
            <a:ext cx="8267700" cy="5181600"/>
          </a:xfrm>
          <a:prstGeom prst="rect">
            <a:avLst/>
          </a:prstGeom>
        </p:spPr>
      </p:pic>
    </p:spTree>
    <p:extLst>
      <p:ext uri="{BB962C8B-B14F-4D97-AF65-F5344CB8AC3E}">
        <p14:creationId xmlns:p14="http://schemas.microsoft.com/office/powerpoint/2010/main" val="377375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3177-E9CD-484A-B985-0E428402003A}"/>
              </a:ext>
            </a:extLst>
          </p:cNvPr>
          <p:cNvSpPr>
            <a:spLocks noGrp="1"/>
          </p:cNvSpPr>
          <p:nvPr>
            <p:ph type="title"/>
          </p:nvPr>
        </p:nvSpPr>
        <p:spPr/>
        <p:txBody>
          <a:bodyPr/>
          <a:lstStyle/>
          <a:p>
            <a:pPr algn="ctr"/>
            <a:r>
              <a:rPr lang="en-IE" sz="3600" dirty="0"/>
              <a:t>STC K - Kinsale Road to Douglas</a:t>
            </a:r>
            <a:endParaRPr lang="en-GB" sz="3600" dirty="0"/>
          </a:p>
        </p:txBody>
      </p:sp>
      <p:sp>
        <p:nvSpPr>
          <p:cNvPr id="7" name="Rectangle 6"/>
          <p:cNvSpPr/>
          <p:nvPr/>
        </p:nvSpPr>
        <p:spPr>
          <a:xfrm>
            <a:off x="20518" y="926555"/>
            <a:ext cx="3036916" cy="5963299"/>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Char char=""/>
            </a:pPr>
            <a:r>
              <a:rPr lang="en-IE" sz="1600" dirty="0">
                <a:effectLst/>
                <a:ea typeface="Calibri" panose="020F0502020204030204" pitchFamily="34" charset="0"/>
                <a:cs typeface="Times New Roman" panose="02020603050405020304" pitchFamily="18" charset="0"/>
              </a:rPr>
              <a:t>An additional signalised crossing is proposed on Grange Road close to the Church of Incarnation to enhance connectivity to the Elmwood Medical Practice and the Grange Road/Tramore Valley Park Pedestrian and Cycle Link.</a:t>
            </a:r>
            <a:endParaRPr lang="en-GB" sz="1600" dirty="0">
              <a:effectLst/>
              <a:ea typeface="Calibri" panose="020F0502020204030204" pitchFamily="34" charset="0"/>
              <a:cs typeface="Times New Roman" panose="02020603050405020304" pitchFamily="18" charset="0"/>
            </a:endParaRPr>
          </a:p>
          <a:p>
            <a:r>
              <a:rPr lang="en-GB" sz="1600" dirty="0">
                <a:effectLst/>
                <a:ea typeface="Calibri" panose="020F0502020204030204" pitchFamily="34" charset="0"/>
                <a:cs typeface="Times New Roman" panose="02020603050405020304" pitchFamily="18" charset="0"/>
              </a:rPr>
              <a:t> </a:t>
            </a:r>
            <a:endParaRPr lang="en-US" sz="1600" dirty="0"/>
          </a:p>
          <a:p>
            <a:pPr marL="342900" lvl="0" indent="-342900" algn="just">
              <a:lnSpc>
                <a:spcPct val="107000"/>
              </a:lnSpc>
              <a:spcAft>
                <a:spcPts val="800"/>
              </a:spcAft>
              <a:buFont typeface="Symbol" panose="05050102010706020507" pitchFamily="18" charset="2"/>
              <a:buChar char=""/>
            </a:pPr>
            <a:r>
              <a:rPr lang="en-IE" sz="1600" dirty="0">
                <a:effectLst/>
                <a:ea typeface="Calibri" panose="020F0502020204030204" pitchFamily="34" charset="0"/>
                <a:cs typeface="Times New Roman" panose="02020603050405020304" pitchFamily="18" charset="0"/>
              </a:rPr>
              <a:t>A new ‘pedestrian and cyclist only’ link is proposed to connect Donnybrook Hill with Westbrook Gardens and </a:t>
            </a:r>
            <a:r>
              <a:rPr lang="en-IE" sz="1600" dirty="0" err="1">
                <a:effectLst/>
                <a:ea typeface="Calibri" panose="020F0502020204030204" pitchFamily="34" charset="0"/>
                <a:cs typeface="Times New Roman" panose="02020603050405020304" pitchFamily="18" charset="0"/>
              </a:rPr>
              <a:t>Ballybrack</a:t>
            </a:r>
            <a:r>
              <a:rPr lang="en-IE" sz="1600" dirty="0">
                <a:effectLst/>
                <a:ea typeface="Calibri" panose="020F0502020204030204" pitchFamily="34" charset="0"/>
                <a:cs typeface="Times New Roman" panose="02020603050405020304" pitchFamily="18" charset="0"/>
              </a:rPr>
              <a:t> Greenway. A new signalised crossing is proposed on Donnybrook Hill close to the access junction for </a:t>
            </a:r>
            <a:r>
              <a:rPr lang="en-IE" sz="1600" dirty="0" err="1">
                <a:effectLst/>
                <a:ea typeface="Calibri" panose="020F0502020204030204" pitchFamily="34" charset="0"/>
                <a:cs typeface="Times New Roman" panose="02020603050405020304" pitchFamily="18" charset="0"/>
              </a:rPr>
              <a:t>Inchvale</a:t>
            </a:r>
            <a:r>
              <a:rPr lang="en-IE" sz="1600" dirty="0">
                <a:effectLst/>
                <a:ea typeface="Calibri" panose="020F0502020204030204" pitchFamily="34" charset="0"/>
                <a:cs typeface="Times New Roman" panose="02020603050405020304" pitchFamily="18" charset="0"/>
              </a:rPr>
              <a:t> Road.</a:t>
            </a:r>
            <a:endParaRPr lang="en-GB" sz="1600" dirty="0">
              <a:effectLst/>
              <a:ea typeface="Calibri" panose="020F0502020204030204" pitchFamily="34" charset="0"/>
              <a:cs typeface="Times New Roman" panose="02020603050405020304" pitchFamily="18" charset="0"/>
            </a:endParaRPr>
          </a:p>
          <a:p>
            <a:endParaRPr lang="en-US" sz="1600" dirty="0"/>
          </a:p>
          <a:p>
            <a:br>
              <a:rPr lang="en-US" sz="1400" dirty="0"/>
            </a:b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733" y="1027906"/>
            <a:ext cx="8267700" cy="5181600"/>
          </a:xfrm>
          <a:prstGeom prst="rect">
            <a:avLst/>
          </a:prstGeom>
        </p:spPr>
      </p:pic>
    </p:spTree>
    <p:extLst>
      <p:ext uri="{BB962C8B-B14F-4D97-AF65-F5344CB8AC3E}">
        <p14:creationId xmlns:p14="http://schemas.microsoft.com/office/powerpoint/2010/main" val="2463490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2801023272"/>
              </p:ext>
            </p:extLst>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Diagram&#10;&#10;Description automatically generated">
            <a:extLst>
              <a:ext uri="{FF2B5EF4-FFF2-40B4-BE49-F238E27FC236}">
                <a16:creationId xmlns:a16="http://schemas.microsoft.com/office/drawing/2014/main" id="{ED5B2864-1CC3-7A7E-D92F-A1CDC926C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2174" y="1270660"/>
            <a:ext cx="7930171" cy="5271761"/>
          </a:xfrm>
          <a:prstGeom prst="rect">
            <a:avLst/>
          </a:prstGeom>
        </p:spPr>
      </p:pic>
    </p:spTree>
    <p:extLst>
      <p:ext uri="{BB962C8B-B14F-4D97-AF65-F5344CB8AC3E}">
        <p14:creationId xmlns:p14="http://schemas.microsoft.com/office/powerpoint/2010/main" val="4089084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3830996849"/>
              </p:ext>
            </p:extLst>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Diagram, schematic&#10;&#10;Description automatically generated">
            <a:extLst>
              <a:ext uri="{FF2B5EF4-FFF2-40B4-BE49-F238E27FC236}">
                <a16:creationId xmlns:a16="http://schemas.microsoft.com/office/drawing/2014/main" id="{94728A1A-8AD0-7C19-3B80-1C0C5D0F2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985" y="1190402"/>
            <a:ext cx="8240758" cy="5267493"/>
          </a:xfrm>
          <a:prstGeom prst="rect">
            <a:avLst/>
          </a:prstGeom>
        </p:spPr>
      </p:pic>
    </p:spTree>
    <p:extLst>
      <p:ext uri="{BB962C8B-B14F-4D97-AF65-F5344CB8AC3E}">
        <p14:creationId xmlns:p14="http://schemas.microsoft.com/office/powerpoint/2010/main" val="79009608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29808" y="-23903"/>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4045551627"/>
              </p:ext>
            </p:extLst>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Diagram&#10;&#10;Description automatically generated">
            <a:extLst>
              <a:ext uri="{FF2B5EF4-FFF2-40B4-BE49-F238E27FC236}">
                <a16:creationId xmlns:a16="http://schemas.microsoft.com/office/drawing/2014/main" id="{DA92B16F-69AC-2F07-32FE-DCDDBB053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79417"/>
            <a:ext cx="4667824" cy="3100498"/>
          </a:xfrm>
          <a:prstGeom prst="rect">
            <a:avLst/>
          </a:prstGeom>
        </p:spPr>
      </p:pic>
      <p:pic>
        <p:nvPicPr>
          <p:cNvPr id="10" name="Picture 9" descr="Diagram&#10;&#10;Description automatically generated">
            <a:extLst>
              <a:ext uri="{FF2B5EF4-FFF2-40B4-BE49-F238E27FC236}">
                <a16:creationId xmlns:a16="http://schemas.microsoft.com/office/drawing/2014/main" id="{E8C18913-9FAC-97EA-DBDE-AD10E6EC3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675" y="2379417"/>
            <a:ext cx="4539370" cy="2965381"/>
          </a:xfrm>
          <a:prstGeom prst="rect">
            <a:avLst/>
          </a:prstGeom>
        </p:spPr>
      </p:pic>
      <p:pic>
        <p:nvPicPr>
          <p:cNvPr id="14" name="Picture 13" descr="Map&#10;&#10;Description automatically generated">
            <a:extLst>
              <a:ext uri="{FF2B5EF4-FFF2-40B4-BE49-F238E27FC236}">
                <a16:creationId xmlns:a16="http://schemas.microsoft.com/office/drawing/2014/main" id="{68013F61-7120-4ADB-9FBA-B30C749C09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689" y="2280677"/>
            <a:ext cx="4530483" cy="2907282"/>
          </a:xfrm>
          <a:prstGeom prst="rect">
            <a:avLst/>
          </a:prstGeom>
        </p:spPr>
      </p:pic>
    </p:spTree>
    <p:extLst>
      <p:ext uri="{BB962C8B-B14F-4D97-AF65-F5344CB8AC3E}">
        <p14:creationId xmlns:p14="http://schemas.microsoft.com/office/powerpoint/2010/main" val="141008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55861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Introductions</a:t>
            </a:r>
            <a:endParaRPr lang="en-US" sz="3200" dirty="0">
              <a:solidFill>
                <a:schemeClr val="dk1"/>
              </a:solidFill>
              <a:sym typeface="Arial"/>
            </a:endParaRPr>
          </a:p>
          <a:p>
            <a:pPr lvl="1">
              <a:lnSpc>
                <a:spcPct val="150000"/>
              </a:lnSpc>
              <a:spcAft>
                <a:spcPts val="1800"/>
              </a:spcAft>
              <a:buClr>
                <a:schemeClr val="dk1"/>
              </a:buClr>
              <a:buSzPts val="2800"/>
              <a:tabLst>
                <a:tab pos="2603500" algn="l"/>
              </a:tabLst>
            </a:pPr>
            <a:r>
              <a:rPr lang="en-US" sz="2600" dirty="0">
                <a:solidFill>
                  <a:schemeClr val="dk1"/>
                </a:solidFill>
                <a:sym typeface="Arial"/>
              </a:rPr>
              <a:t>Independent Chairperson		Simon Nugent </a:t>
            </a:r>
            <a:endParaRPr lang="en-US" sz="2600" dirty="0"/>
          </a:p>
          <a:p>
            <a:pPr lvl="1">
              <a:lnSpc>
                <a:spcPct val="150000"/>
              </a:lnSpc>
              <a:buClr>
                <a:schemeClr val="dk1"/>
              </a:buClr>
              <a:buSzPts val="2800"/>
              <a:tabLst>
                <a:tab pos="2603500" algn="l"/>
              </a:tabLst>
            </a:pPr>
            <a:r>
              <a:rPr lang="en-US" sz="2600" dirty="0">
                <a:solidFill>
                  <a:schemeClr val="dk1"/>
                </a:solidFill>
                <a:sym typeface="Arial"/>
              </a:rPr>
              <a:t>NTA					Hugh Creegan, Deputy CEO</a:t>
            </a:r>
          </a:p>
          <a:p>
            <a:pPr lvl="1">
              <a:spcAft>
                <a:spcPts val="1800"/>
              </a:spcAft>
              <a:buClr>
                <a:schemeClr val="dk1"/>
              </a:buClr>
              <a:buSzPts val="2800"/>
              <a:tabLst>
                <a:tab pos="2603500" algn="l"/>
              </a:tabLst>
            </a:pPr>
            <a:r>
              <a:rPr lang="en-US" sz="2600" dirty="0">
                <a:solidFill>
                  <a:schemeClr val="dk1"/>
                </a:solidFill>
                <a:sym typeface="Arial"/>
              </a:rPr>
              <a:t>					Con Kehely, Head of 		 					</a:t>
            </a:r>
            <a:r>
              <a:rPr lang="en-US" sz="2600" dirty="0" err="1">
                <a:solidFill>
                  <a:schemeClr val="dk1"/>
                </a:solidFill>
                <a:sym typeface="Arial"/>
              </a:rPr>
              <a:t>BusConnects</a:t>
            </a:r>
            <a:r>
              <a:rPr lang="en-US" sz="2600" dirty="0">
                <a:solidFill>
                  <a:schemeClr val="dk1"/>
                </a:solidFill>
                <a:sym typeface="Arial"/>
              </a:rPr>
              <a:t> Regional Cities </a:t>
            </a:r>
          </a:p>
          <a:p>
            <a:pPr lvl="1">
              <a:spcAft>
                <a:spcPts val="1800"/>
              </a:spcAft>
              <a:buClr>
                <a:schemeClr val="dk1"/>
              </a:buClr>
              <a:buSzPts val="2800"/>
              <a:tabLst>
                <a:tab pos="2603500" algn="l"/>
              </a:tabLst>
            </a:pPr>
            <a:r>
              <a:rPr lang="en-US" sz="2600" dirty="0">
                <a:solidFill>
                  <a:schemeClr val="dk1"/>
                </a:solidFill>
                <a:sym typeface="Arial"/>
              </a:rPr>
              <a:t>         				 	Terry Brennan, Senior    							Communications Manager</a:t>
            </a:r>
          </a:p>
          <a:p>
            <a:pPr lvl="1">
              <a:spcAft>
                <a:spcPts val="1800"/>
              </a:spcAft>
              <a:buClr>
                <a:schemeClr val="dk1"/>
              </a:buClr>
              <a:buSzPts val="2800"/>
              <a:tabLst>
                <a:tab pos="2603500" algn="l"/>
              </a:tabLst>
            </a:pPr>
            <a:r>
              <a:rPr lang="en-US" sz="2600" dirty="0" err="1">
                <a:solidFill>
                  <a:schemeClr val="dk1"/>
                </a:solidFill>
                <a:sym typeface="Arial"/>
              </a:rPr>
              <a:t>Aecom</a:t>
            </a:r>
            <a:r>
              <a:rPr lang="en-US" sz="2600" dirty="0">
                <a:solidFill>
                  <a:schemeClr val="dk1"/>
                </a:solidFill>
                <a:sym typeface="Arial"/>
              </a:rPr>
              <a:t>  					Eoin O’Mahony, Regional Director</a:t>
            </a:r>
          </a:p>
          <a:p>
            <a:pPr lvl="1">
              <a:spcAft>
                <a:spcPts val="1800"/>
              </a:spcAft>
              <a:buClr>
                <a:schemeClr val="dk1"/>
              </a:buClr>
              <a:buSzPts val="2800"/>
              <a:tabLst>
                <a:tab pos="2603500" algn="l"/>
              </a:tabLst>
            </a:pPr>
            <a:r>
              <a:rPr lang="en-US" sz="2600" dirty="0">
                <a:solidFill>
                  <a:schemeClr val="dk1"/>
                </a:solidFill>
                <a:sym typeface="Arial"/>
              </a:rPr>
              <a:t>ROD					Eoin </a:t>
            </a:r>
            <a:r>
              <a:rPr lang="en-US" sz="2600" dirty="0" err="1">
                <a:solidFill>
                  <a:schemeClr val="dk1"/>
                </a:solidFill>
                <a:sym typeface="Arial"/>
              </a:rPr>
              <a:t>Ó'Catháin</a:t>
            </a:r>
            <a:r>
              <a:rPr lang="en-US" sz="2600">
                <a:solidFill>
                  <a:schemeClr val="dk1"/>
                </a:solidFill>
                <a:sym typeface="Arial"/>
              </a:rPr>
              <a:t>, Director  </a:t>
            </a:r>
            <a:endParaRPr lang="en-US" sz="2600" dirty="0">
              <a:solidFill>
                <a:schemeClr val="dk1"/>
              </a:solidFill>
              <a:sym typeface="Arial"/>
            </a:endParaRPr>
          </a:p>
        </p:txBody>
      </p:sp>
    </p:spTree>
    <p:extLst>
      <p:ext uri="{BB962C8B-B14F-4D97-AF65-F5344CB8AC3E}">
        <p14:creationId xmlns:p14="http://schemas.microsoft.com/office/powerpoint/2010/main" val="268113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extLst>
              <p:ext uri="{D42A27DB-BD31-4B8C-83A1-F6EECF244321}">
                <p14:modId xmlns:p14="http://schemas.microsoft.com/office/powerpoint/2010/main" val="2298787258"/>
              </p:ext>
            </p:extLst>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Changes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10" name="Picture 9" descr="Diagram&#10;&#10;Description automatically generated">
            <a:extLst>
              <a:ext uri="{FF2B5EF4-FFF2-40B4-BE49-F238E27FC236}">
                <a16:creationId xmlns:a16="http://schemas.microsoft.com/office/drawing/2014/main" id="{BE1D08CA-EF72-779D-DB3F-A22AA7470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0" y="2073731"/>
            <a:ext cx="4697175" cy="3157648"/>
          </a:xfrm>
          <a:prstGeom prst="rect">
            <a:avLst/>
          </a:prstGeom>
        </p:spPr>
      </p:pic>
      <p:pic>
        <p:nvPicPr>
          <p:cNvPr id="14" name="Picture 13" descr="Diagram&#10;&#10;Description automatically generated">
            <a:extLst>
              <a:ext uri="{FF2B5EF4-FFF2-40B4-BE49-F238E27FC236}">
                <a16:creationId xmlns:a16="http://schemas.microsoft.com/office/drawing/2014/main" id="{74EF570F-0E62-6B52-1921-6F2D89391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3891" y="1960157"/>
            <a:ext cx="4970645" cy="3384796"/>
          </a:xfrm>
          <a:prstGeom prst="rect">
            <a:avLst/>
          </a:prstGeom>
        </p:spPr>
      </p:pic>
      <p:pic>
        <p:nvPicPr>
          <p:cNvPr id="16" name="Picture 15" descr="Map&#10;&#10;Description automatically generated">
            <a:extLst>
              <a:ext uri="{FF2B5EF4-FFF2-40B4-BE49-F238E27FC236}">
                <a16:creationId xmlns:a16="http://schemas.microsoft.com/office/drawing/2014/main" id="{5C3F2861-8C9F-93CB-17D7-19E3CF89CC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2923" y="1969384"/>
            <a:ext cx="4715295" cy="3157648"/>
          </a:xfrm>
          <a:prstGeom prst="rect">
            <a:avLst/>
          </a:prstGeom>
        </p:spPr>
      </p:pic>
    </p:spTree>
    <p:extLst>
      <p:ext uri="{BB962C8B-B14F-4D97-AF65-F5344CB8AC3E}">
        <p14:creationId xmlns:p14="http://schemas.microsoft.com/office/powerpoint/2010/main" val="373738169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29808" y="-23903"/>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Map&#10;&#10;Description automatically generated">
            <a:extLst>
              <a:ext uri="{FF2B5EF4-FFF2-40B4-BE49-F238E27FC236}">
                <a16:creationId xmlns:a16="http://schemas.microsoft.com/office/drawing/2014/main" id="{3D5CB5BC-70CE-8EF6-2380-C43BEE6A4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8" y="1417528"/>
            <a:ext cx="4189969" cy="2688769"/>
          </a:xfrm>
          <a:prstGeom prst="rect">
            <a:avLst/>
          </a:prstGeom>
        </p:spPr>
      </p:pic>
      <p:pic>
        <p:nvPicPr>
          <p:cNvPr id="12" name="Picture 11" descr="Diagram&#10;&#10;Description automatically generated">
            <a:extLst>
              <a:ext uri="{FF2B5EF4-FFF2-40B4-BE49-F238E27FC236}">
                <a16:creationId xmlns:a16="http://schemas.microsoft.com/office/drawing/2014/main" id="{61B1B296-60C7-301D-1897-D5A7773AB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7839" y="2658887"/>
            <a:ext cx="4242958" cy="2716068"/>
          </a:xfrm>
          <a:prstGeom prst="rect">
            <a:avLst/>
          </a:prstGeom>
        </p:spPr>
      </p:pic>
      <p:pic>
        <p:nvPicPr>
          <p:cNvPr id="15" name="Picture 14" descr="Map&#10;&#10;Description automatically generated">
            <a:extLst>
              <a:ext uri="{FF2B5EF4-FFF2-40B4-BE49-F238E27FC236}">
                <a16:creationId xmlns:a16="http://schemas.microsoft.com/office/drawing/2014/main" id="{2105545E-C6A8-5777-8065-AA40959FAC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1407" y="2679708"/>
            <a:ext cx="4290411" cy="2853177"/>
          </a:xfrm>
          <a:prstGeom prst="rect">
            <a:avLst/>
          </a:prstGeom>
        </p:spPr>
      </p:pic>
    </p:spTree>
    <p:extLst>
      <p:ext uri="{BB962C8B-B14F-4D97-AF65-F5344CB8AC3E}">
        <p14:creationId xmlns:p14="http://schemas.microsoft.com/office/powerpoint/2010/main" val="281387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38668"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Changes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5" name="Picture 4" descr="Map&#10;&#10;Description automatically generated">
            <a:extLst>
              <a:ext uri="{FF2B5EF4-FFF2-40B4-BE49-F238E27FC236}">
                <a16:creationId xmlns:a16="http://schemas.microsoft.com/office/drawing/2014/main" id="{FC06F7BA-619C-22AB-1C5A-294489075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2" y="1280276"/>
            <a:ext cx="4645501" cy="3110909"/>
          </a:xfrm>
          <a:prstGeom prst="rect">
            <a:avLst/>
          </a:prstGeom>
        </p:spPr>
      </p:pic>
      <p:pic>
        <p:nvPicPr>
          <p:cNvPr id="9" name="Picture 8" descr="Diagram&#10;&#10;Description automatically generated">
            <a:extLst>
              <a:ext uri="{FF2B5EF4-FFF2-40B4-BE49-F238E27FC236}">
                <a16:creationId xmlns:a16="http://schemas.microsoft.com/office/drawing/2014/main" id="{18A6BE92-CF67-77D7-7E06-6CA125AF6E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707" y="2581164"/>
            <a:ext cx="4657106" cy="3110910"/>
          </a:xfrm>
          <a:prstGeom prst="rect">
            <a:avLst/>
          </a:prstGeom>
        </p:spPr>
      </p:pic>
      <p:pic>
        <p:nvPicPr>
          <p:cNvPr id="12" name="Picture 11" descr="Map&#10;&#10;Description automatically generated">
            <a:extLst>
              <a:ext uri="{FF2B5EF4-FFF2-40B4-BE49-F238E27FC236}">
                <a16:creationId xmlns:a16="http://schemas.microsoft.com/office/drawing/2014/main" id="{1D598FC6-4B43-F691-770A-5AC6727D76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7861" y="2936527"/>
            <a:ext cx="4151909" cy="2765163"/>
          </a:xfrm>
          <a:prstGeom prst="rect">
            <a:avLst/>
          </a:prstGeom>
        </p:spPr>
      </p:pic>
    </p:spTree>
    <p:extLst>
      <p:ext uri="{BB962C8B-B14F-4D97-AF65-F5344CB8AC3E}">
        <p14:creationId xmlns:p14="http://schemas.microsoft.com/office/powerpoint/2010/main" val="327205690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29808" y="-23903"/>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Emerging Preferred Route (EPR)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Diagram&#10;&#10;Description automatically generated">
            <a:extLst>
              <a:ext uri="{FF2B5EF4-FFF2-40B4-BE49-F238E27FC236}">
                <a16:creationId xmlns:a16="http://schemas.microsoft.com/office/drawing/2014/main" id="{F09E7FF8-FA9E-9AC7-5510-78B969AE6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08" y="3867850"/>
            <a:ext cx="4348689" cy="2966247"/>
          </a:xfrm>
          <a:prstGeom prst="rect">
            <a:avLst/>
          </a:prstGeom>
        </p:spPr>
      </p:pic>
      <p:pic>
        <p:nvPicPr>
          <p:cNvPr id="10" name="Picture 9" descr="Diagram&#10;&#10;Description automatically generated">
            <a:extLst>
              <a:ext uri="{FF2B5EF4-FFF2-40B4-BE49-F238E27FC236}">
                <a16:creationId xmlns:a16="http://schemas.microsoft.com/office/drawing/2014/main" id="{3D84A026-07EC-B8D3-AB3E-BA58F30CA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1432" y="2283259"/>
            <a:ext cx="4491799" cy="2986505"/>
          </a:xfrm>
          <a:prstGeom prst="rect">
            <a:avLst/>
          </a:prstGeom>
        </p:spPr>
      </p:pic>
      <p:pic>
        <p:nvPicPr>
          <p:cNvPr id="14" name="Picture 13" descr="Graphical user interface, diagram, application&#10;&#10;Description automatically generated">
            <a:extLst>
              <a:ext uri="{FF2B5EF4-FFF2-40B4-BE49-F238E27FC236}">
                <a16:creationId xmlns:a16="http://schemas.microsoft.com/office/drawing/2014/main" id="{90E85BE5-2D99-BE70-79BD-E40545871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3540" y="1128319"/>
            <a:ext cx="3865614" cy="2605915"/>
          </a:xfrm>
          <a:prstGeom prst="rect">
            <a:avLst/>
          </a:prstGeom>
        </p:spPr>
      </p:pic>
    </p:spTree>
    <p:extLst>
      <p:ext uri="{BB962C8B-B14F-4D97-AF65-F5344CB8AC3E}">
        <p14:creationId xmlns:p14="http://schemas.microsoft.com/office/powerpoint/2010/main" val="3293101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38668"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Changes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Diagram&#10;&#10;Description automatically generated">
            <a:extLst>
              <a:ext uri="{FF2B5EF4-FFF2-40B4-BE49-F238E27FC236}">
                <a16:creationId xmlns:a16="http://schemas.microsoft.com/office/drawing/2014/main" id="{FD4D435B-5403-1714-EEBE-27170243E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9" y="4311333"/>
            <a:ext cx="3830184" cy="2568700"/>
          </a:xfrm>
          <a:prstGeom prst="rect">
            <a:avLst/>
          </a:prstGeom>
        </p:spPr>
      </p:pic>
      <p:pic>
        <p:nvPicPr>
          <p:cNvPr id="12" name="Picture 11" descr="Diagram&#10;&#10;Description automatically generated">
            <a:extLst>
              <a:ext uri="{FF2B5EF4-FFF2-40B4-BE49-F238E27FC236}">
                <a16:creationId xmlns:a16="http://schemas.microsoft.com/office/drawing/2014/main" id="{9F1F10A5-86AF-DCA8-4897-DD55CD9B61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3411" y="2852806"/>
            <a:ext cx="3849182" cy="2568700"/>
          </a:xfrm>
          <a:prstGeom prst="rect">
            <a:avLst/>
          </a:prstGeom>
        </p:spPr>
      </p:pic>
      <p:pic>
        <p:nvPicPr>
          <p:cNvPr id="16" name="Picture 15" descr="Diagram&#10;&#10;Description automatically generated">
            <a:extLst>
              <a:ext uri="{FF2B5EF4-FFF2-40B4-BE49-F238E27FC236}">
                <a16:creationId xmlns:a16="http://schemas.microsoft.com/office/drawing/2014/main" id="{69C99DE5-4A4A-D71E-2815-A0B075C8F9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192" y="1201764"/>
            <a:ext cx="4035590" cy="2731970"/>
          </a:xfrm>
          <a:prstGeom prst="rect">
            <a:avLst/>
          </a:prstGeom>
        </p:spPr>
      </p:pic>
    </p:spTree>
    <p:extLst>
      <p:ext uri="{BB962C8B-B14F-4D97-AF65-F5344CB8AC3E}">
        <p14:creationId xmlns:p14="http://schemas.microsoft.com/office/powerpoint/2010/main" val="126416634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314893" y="-95159"/>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Changes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6" name="Picture 5" descr="Diagram&#10;&#10;Description automatically generated">
            <a:extLst>
              <a:ext uri="{FF2B5EF4-FFF2-40B4-BE49-F238E27FC236}">
                <a16:creationId xmlns:a16="http://schemas.microsoft.com/office/drawing/2014/main" id="{1D327972-3A27-B571-A15B-867CF3360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55" y="1747727"/>
            <a:ext cx="6040545" cy="4074829"/>
          </a:xfrm>
          <a:prstGeom prst="rect">
            <a:avLst/>
          </a:prstGeom>
        </p:spPr>
      </p:pic>
      <p:pic>
        <p:nvPicPr>
          <p:cNvPr id="10" name="Picture 9" descr="Diagram&#10;&#10;Description automatically generated">
            <a:extLst>
              <a:ext uri="{FF2B5EF4-FFF2-40B4-BE49-F238E27FC236}">
                <a16:creationId xmlns:a16="http://schemas.microsoft.com/office/drawing/2014/main" id="{39289B43-C1B3-57DD-E3FA-E2F01B48C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0515" y="2266771"/>
            <a:ext cx="6040545" cy="4056993"/>
          </a:xfrm>
          <a:prstGeom prst="rect">
            <a:avLst/>
          </a:prstGeom>
        </p:spPr>
      </p:pic>
    </p:spTree>
    <p:extLst>
      <p:ext uri="{BB962C8B-B14F-4D97-AF65-F5344CB8AC3E}">
        <p14:creationId xmlns:p14="http://schemas.microsoft.com/office/powerpoint/2010/main" val="403323460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38668"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11" name="Table 10">
            <a:extLst>
              <a:ext uri="{FF2B5EF4-FFF2-40B4-BE49-F238E27FC236}">
                <a16:creationId xmlns:a16="http://schemas.microsoft.com/office/drawing/2014/main" id="{602755A0-4708-3938-0B07-3C99B7695995}"/>
              </a:ext>
            </a:extLst>
          </p:cNvPr>
          <p:cNvGraphicFramePr>
            <a:graphicFrameLocks noGrp="1"/>
          </p:cNvGraphicFramePr>
          <p:nvPr/>
        </p:nvGraphicFramePr>
        <p:xfrm>
          <a:off x="2860158" y="648586"/>
          <a:ext cx="6794205" cy="850605"/>
        </p:xfrm>
        <a:graphic>
          <a:graphicData uri="http://schemas.openxmlformats.org/drawingml/2006/table">
            <a:tbl>
              <a:tblPr/>
              <a:tblGrid>
                <a:gridCol w="6794205">
                  <a:extLst>
                    <a:ext uri="{9D8B030D-6E8A-4147-A177-3AD203B41FA5}">
                      <a16:colId xmlns:a16="http://schemas.microsoft.com/office/drawing/2014/main" val="1077556532"/>
                    </a:ext>
                  </a:extLst>
                </a:gridCol>
              </a:tblGrid>
              <a:tr h="850605">
                <a:tc>
                  <a:txBody>
                    <a:bodyPr/>
                    <a:lstStyle/>
                    <a:p>
                      <a:pPr algn="ctr"/>
                      <a:r>
                        <a:rPr lang="en-GB" sz="2600" dirty="0"/>
                        <a:t>Preferred Route Option (PRO) Key Changes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31954973"/>
                  </a:ext>
                </a:extLst>
              </a:tr>
            </a:tbl>
          </a:graphicData>
        </a:graphic>
      </p:graphicFrame>
      <p:pic>
        <p:nvPicPr>
          <p:cNvPr id="10" name="Picture 9" descr="Diagram&#10;&#10;Description automatically generated">
            <a:extLst>
              <a:ext uri="{FF2B5EF4-FFF2-40B4-BE49-F238E27FC236}">
                <a16:creationId xmlns:a16="http://schemas.microsoft.com/office/drawing/2014/main" id="{D2440744-B8A5-5D0C-C072-A50E021A9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7801" y="1414462"/>
            <a:ext cx="6616398" cy="4465577"/>
          </a:xfrm>
          <a:prstGeom prst="rect">
            <a:avLst/>
          </a:prstGeom>
        </p:spPr>
      </p:pic>
    </p:spTree>
    <p:extLst>
      <p:ext uri="{BB962C8B-B14F-4D97-AF65-F5344CB8AC3E}">
        <p14:creationId xmlns:p14="http://schemas.microsoft.com/office/powerpoint/2010/main" val="362558795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38668"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4" name="Table 3">
            <a:extLst>
              <a:ext uri="{FF2B5EF4-FFF2-40B4-BE49-F238E27FC236}">
                <a16:creationId xmlns:a16="http://schemas.microsoft.com/office/drawing/2014/main" id="{DC0C57BB-0453-E52F-9FCB-472792E5510B}"/>
              </a:ext>
            </a:extLst>
          </p:cNvPr>
          <p:cNvGraphicFramePr>
            <a:graphicFrameLocks noGrp="1"/>
          </p:cNvGraphicFramePr>
          <p:nvPr>
            <p:extLst>
              <p:ext uri="{D42A27DB-BD31-4B8C-83A1-F6EECF244321}">
                <p14:modId xmlns:p14="http://schemas.microsoft.com/office/powerpoint/2010/main" val="233233501"/>
              </p:ext>
            </p:extLst>
          </p:nvPr>
        </p:nvGraphicFramePr>
        <p:xfrm>
          <a:off x="1260629" y="1917577"/>
          <a:ext cx="2929631" cy="2601157"/>
        </p:xfrm>
        <a:graphic>
          <a:graphicData uri="http://schemas.openxmlformats.org/drawingml/2006/table">
            <a:tbl>
              <a:tblPr/>
              <a:tblGrid>
                <a:gridCol w="2929631">
                  <a:extLst>
                    <a:ext uri="{9D8B030D-6E8A-4147-A177-3AD203B41FA5}">
                      <a16:colId xmlns:a16="http://schemas.microsoft.com/office/drawing/2014/main" val="3373572895"/>
                    </a:ext>
                  </a:extLst>
                </a:gridCol>
              </a:tblGrid>
              <a:tr h="2601157">
                <a:tc>
                  <a:txBody>
                    <a:bodyPr/>
                    <a:lstStyle/>
                    <a:p>
                      <a:endParaRPr lang="en-GB"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7627992"/>
                  </a:ext>
                </a:extLst>
              </a:tr>
            </a:tbl>
          </a:graphicData>
        </a:graphic>
      </p:graphicFrame>
      <p:pic>
        <p:nvPicPr>
          <p:cNvPr id="9" name="Picture 8" descr="Graphical user interface, text, application, email&#10;&#10;Description automatically generated">
            <a:extLst>
              <a:ext uri="{FF2B5EF4-FFF2-40B4-BE49-F238E27FC236}">
                <a16:creationId xmlns:a16="http://schemas.microsoft.com/office/drawing/2014/main" id="{6E3C8374-2878-D124-5FF6-7AAB19870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8099" y="772092"/>
            <a:ext cx="6589444" cy="5313815"/>
          </a:xfrm>
          <a:prstGeom prst="rect">
            <a:avLst/>
          </a:prstGeom>
        </p:spPr>
      </p:pic>
    </p:spTree>
    <p:extLst>
      <p:ext uri="{BB962C8B-B14F-4D97-AF65-F5344CB8AC3E}">
        <p14:creationId xmlns:p14="http://schemas.microsoft.com/office/powerpoint/2010/main" val="339797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38668"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graphicFrame>
        <p:nvGraphicFramePr>
          <p:cNvPr id="4" name="Table 3">
            <a:extLst>
              <a:ext uri="{FF2B5EF4-FFF2-40B4-BE49-F238E27FC236}">
                <a16:creationId xmlns:a16="http://schemas.microsoft.com/office/drawing/2014/main" id="{DC0C57BB-0453-E52F-9FCB-472792E5510B}"/>
              </a:ext>
            </a:extLst>
          </p:cNvPr>
          <p:cNvGraphicFramePr>
            <a:graphicFrameLocks noGrp="1"/>
          </p:cNvGraphicFramePr>
          <p:nvPr/>
        </p:nvGraphicFramePr>
        <p:xfrm>
          <a:off x="1260629" y="1917577"/>
          <a:ext cx="2929631" cy="2601157"/>
        </p:xfrm>
        <a:graphic>
          <a:graphicData uri="http://schemas.openxmlformats.org/drawingml/2006/table">
            <a:tbl>
              <a:tblPr/>
              <a:tblGrid>
                <a:gridCol w="2929631">
                  <a:extLst>
                    <a:ext uri="{9D8B030D-6E8A-4147-A177-3AD203B41FA5}">
                      <a16:colId xmlns:a16="http://schemas.microsoft.com/office/drawing/2014/main" val="3373572895"/>
                    </a:ext>
                  </a:extLst>
                </a:gridCol>
              </a:tblGrid>
              <a:tr h="2601157">
                <a:tc>
                  <a:txBody>
                    <a:bodyPr/>
                    <a:lstStyle/>
                    <a:p>
                      <a:endParaRPr lang="en-GB"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7627992"/>
                  </a:ext>
                </a:extLst>
              </a:tr>
            </a:tbl>
          </a:graphicData>
        </a:graphic>
      </p:graphicFrame>
      <p:sp>
        <p:nvSpPr>
          <p:cNvPr id="6" name="TextBox 5">
            <a:extLst>
              <a:ext uri="{FF2B5EF4-FFF2-40B4-BE49-F238E27FC236}">
                <a16:creationId xmlns:a16="http://schemas.microsoft.com/office/drawing/2014/main" id="{3AFC820D-1BC8-AE6F-7861-98F4D234C333}"/>
              </a:ext>
            </a:extLst>
          </p:cNvPr>
          <p:cNvSpPr txBox="1"/>
          <p:nvPr/>
        </p:nvSpPr>
        <p:spPr>
          <a:xfrm>
            <a:off x="2963825" y="2989152"/>
            <a:ext cx="6182832"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lang="en-US" sz="4000" b="1" dirty="0">
                <a:solidFill>
                  <a:srgbClr val="007DC5"/>
                </a:solidFill>
                <a:latin typeface="Calibri" panose="020F0502020204030204"/>
              </a:rPr>
              <a:t>Deadline for Submissions Thursday 25</a:t>
            </a:r>
            <a:r>
              <a:rPr lang="en-US" sz="4000" b="1" baseline="30000" dirty="0">
                <a:solidFill>
                  <a:srgbClr val="007DC5"/>
                </a:solidFill>
                <a:latin typeface="Calibri" panose="020F0502020204030204"/>
              </a:rPr>
              <a:t>th</a:t>
            </a:r>
            <a:r>
              <a:rPr lang="en-US" sz="4000" b="1" dirty="0">
                <a:solidFill>
                  <a:srgbClr val="007DC5"/>
                </a:solidFill>
                <a:latin typeface="Calibri" panose="020F0502020204030204"/>
              </a:rPr>
              <a:t> May 2023 </a:t>
            </a:r>
            <a:endParaRPr kumimoji="0" lang="en-US" sz="4000" b="1" i="0" u="none" strike="noStrike" kern="1200" cap="none" spc="0" normalizeH="0" noProof="0" dirty="0">
              <a:ln>
                <a:noFill/>
              </a:ln>
              <a:solidFill>
                <a:srgbClr val="007DC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747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60715" y="2921794"/>
            <a:ext cx="1087057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rPr>
              <a:t>Questions – Comments - Discussion </a:t>
            </a:r>
            <a:endParaRPr kumimoji="0" lang="en-US" sz="4800" b="1" i="0" u="none" strike="noStrike" kern="1200" cap="none" spc="0" normalizeH="0" noProof="0" dirty="0">
              <a:ln>
                <a:noFill/>
              </a:ln>
              <a:solidFill>
                <a:srgbClr val="007DC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23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45089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Agenda</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Introductions (completed)</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Running of meetings</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Preferred Route Options for STC G, H &amp; K</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Questions – Comments - Discussion</a:t>
            </a:r>
            <a:endParaRPr lang="en-US" sz="3200" dirty="0"/>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30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2" y="-2613"/>
            <a:ext cx="12191998" cy="64171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Forum Objectives </a:t>
            </a:r>
            <a:r>
              <a:rPr lang="en-US" sz="4800" b="1" noProof="0" dirty="0">
                <a:solidFill>
                  <a:srgbClr val="007DC5"/>
                </a:solidFill>
                <a:latin typeface="Calibri" panose="020F0502020204030204"/>
              </a:rPr>
              <a:t>&amp; </a:t>
            </a: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Terms of Reference</a:t>
            </a:r>
            <a:endParaRPr lang="en-US" sz="3200" dirty="0">
              <a:solidFill>
                <a:schemeClr val="dk1"/>
              </a:solidFill>
              <a:sym typeface="Arial"/>
            </a:endParaRP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Two-way communication </a:t>
            </a:r>
            <a:r>
              <a:rPr lang="en-US" sz="3200" dirty="0">
                <a:solidFill>
                  <a:schemeClr val="dk1"/>
                </a:solidFill>
                <a:sym typeface="Arial"/>
              </a:rPr>
              <a:t>–Serve as a two-way communication channel between the NTA and local communities</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Information Flow </a:t>
            </a:r>
            <a:r>
              <a:rPr lang="en-US" sz="3200" dirty="0">
                <a:solidFill>
                  <a:schemeClr val="dk1"/>
                </a:solidFill>
                <a:sym typeface="Arial"/>
              </a:rPr>
              <a:t>– Allow provision of information and updates throughout the duration of the project</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Answer questions </a:t>
            </a:r>
            <a:r>
              <a:rPr lang="en-US" sz="3200" dirty="0">
                <a:solidFill>
                  <a:schemeClr val="dk1"/>
                </a:solidFill>
                <a:sym typeface="Arial"/>
              </a:rPr>
              <a:t>- Provide answers to concerns and issues raised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Listen</a:t>
            </a:r>
            <a:r>
              <a:rPr lang="en-US" sz="3200" dirty="0">
                <a:solidFill>
                  <a:schemeClr val="dk1"/>
                </a:solidFill>
                <a:sym typeface="Arial"/>
              </a:rPr>
              <a:t> – Listen to suggestions on how to improve the proposals, hear constructive ideas and viable alternatives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Resolve</a:t>
            </a:r>
            <a:r>
              <a:rPr lang="en-US" sz="3200" dirty="0">
                <a:solidFill>
                  <a:schemeClr val="dk1"/>
                </a:solidFill>
                <a:sym typeface="Arial"/>
              </a:rPr>
              <a:t> – Enable and support the resolution of local issues in a timely manner</a:t>
            </a:r>
          </a:p>
        </p:txBody>
      </p:sp>
    </p:spTree>
    <p:extLst>
      <p:ext uri="{BB962C8B-B14F-4D97-AF65-F5344CB8AC3E}">
        <p14:creationId xmlns:p14="http://schemas.microsoft.com/office/powerpoint/2010/main" val="19246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38667" y="446755"/>
            <a:ext cx="12191998" cy="62324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Running of Meeting</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We will endeavor to finish the meeting on time</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Please turn mobile phones to silent or off</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Chairperson will call on contributors in turn </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State your name and the name of the group you represent</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To allow maximum participation, please keep contributions short  </a:t>
            </a:r>
          </a:p>
          <a:p>
            <a:pPr lvl="1">
              <a:buClr>
                <a:schemeClr val="dk1"/>
              </a:buClr>
              <a:buSzPts val="2800"/>
              <a:tabLst>
                <a:tab pos="2603500" algn="l"/>
              </a:tabLst>
            </a:pPr>
            <a:endParaRPr lang="en-US" sz="3200" dirty="0">
              <a:solidFill>
                <a:schemeClr val="dk1"/>
              </a:solidFill>
              <a:sym typeface="Arial"/>
            </a:endParaRPr>
          </a:p>
          <a:p>
            <a:pPr marL="742950" lvl="1" indent="-285750">
              <a:buClr>
                <a:schemeClr val="dk1"/>
              </a:buClr>
              <a:buSzPts val="2800"/>
              <a:buFont typeface="Arial"/>
              <a:buChar char="•"/>
              <a:tabLst>
                <a:tab pos="2603500" algn="l"/>
              </a:tabLst>
            </a:pPr>
            <a:endParaRPr lang="en-US" sz="3200" dirty="0">
              <a:solidFill>
                <a:schemeClr val="dk1"/>
              </a:solidFill>
              <a:sym typeface="Arial"/>
            </a:endParaRPr>
          </a:p>
          <a:p>
            <a:pPr marL="0" marR="0" lvl="0" indent="0" algn="ctr" defTabSz="4572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5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47C6661B-E9E0-6067-BC79-4FC77CDF83B6}"/>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F35D0C87-E5CD-1962-9B7F-733CD3CC61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532" t="5298" r="2747" b="9518"/>
          <a:stretch/>
        </p:blipFill>
        <p:spPr>
          <a:xfrm>
            <a:off x="1129145" y="219439"/>
            <a:ext cx="9982200" cy="6419122"/>
          </a:xfrm>
          <a:prstGeom prst="rect">
            <a:avLst/>
          </a:prstGeom>
        </p:spPr>
      </p:pic>
      <p:sp>
        <p:nvSpPr>
          <p:cNvPr id="5" name="Rectangle 4"/>
          <p:cNvSpPr/>
          <p:nvPr/>
        </p:nvSpPr>
        <p:spPr>
          <a:xfrm>
            <a:off x="1129145" y="691801"/>
            <a:ext cx="9772634" cy="14478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79489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pic>
        <p:nvPicPr>
          <p:cNvPr id="12" name="Picture 11" descr="Graphical user interface, application, map&#10;&#10;Description automatically generated">
            <a:extLst>
              <a:ext uri="{FF2B5EF4-FFF2-40B4-BE49-F238E27FC236}">
                <a16:creationId xmlns:a16="http://schemas.microsoft.com/office/drawing/2014/main" id="{8DC4921A-8140-8CE8-C779-459A03A51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903" y="7983"/>
            <a:ext cx="7331262" cy="6858000"/>
          </a:xfrm>
          <a:prstGeom prst="rect">
            <a:avLst/>
          </a:prstGeom>
        </p:spPr>
      </p:pic>
    </p:spTree>
    <p:extLst>
      <p:ext uri="{BB962C8B-B14F-4D97-AF65-F5344CB8AC3E}">
        <p14:creationId xmlns:p14="http://schemas.microsoft.com/office/powerpoint/2010/main" val="116959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EFD833-F8D2-562B-3758-20FC92E29F4E}"/>
              </a:ext>
            </a:extLst>
          </p:cNvPr>
          <p:cNvSpPr>
            <a:spLocks noGrp="1"/>
          </p:cNvSpPr>
          <p:nvPr>
            <p:ph type="title"/>
          </p:nvPr>
        </p:nvSpPr>
        <p:spPr>
          <a:xfrm>
            <a:off x="616871" y="286269"/>
            <a:ext cx="6110374"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First Public Consultation</a:t>
            </a:r>
          </a:p>
        </p:txBody>
      </p:sp>
      <p:sp>
        <p:nvSpPr>
          <p:cNvPr id="8" name="Content Placeholder 2">
            <a:extLst>
              <a:ext uri="{FF2B5EF4-FFF2-40B4-BE49-F238E27FC236}">
                <a16:creationId xmlns:a16="http://schemas.microsoft.com/office/drawing/2014/main" id="{64DC2374-1744-04AF-8CBD-2C24AFD15FFD}"/>
              </a:ext>
            </a:extLst>
          </p:cNvPr>
          <p:cNvSpPr txBox="1">
            <a:spLocks/>
          </p:cNvSpPr>
          <p:nvPr/>
        </p:nvSpPr>
        <p:spPr>
          <a:xfrm>
            <a:off x="452844" y="1280276"/>
            <a:ext cx="6908537" cy="5283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Clr>
                <a:srgbClr val="035683"/>
              </a:buClr>
              <a:buNone/>
            </a:pPr>
            <a:endParaRPr lang="en-US" sz="2600" dirty="0"/>
          </a:p>
          <a:p>
            <a:pPr>
              <a:spcAft>
                <a:spcPts val="1200"/>
              </a:spcAft>
              <a:buClr>
                <a:srgbClr val="035683"/>
              </a:buClr>
            </a:pPr>
            <a:endParaRPr lang="en-US" sz="2400" dirty="0"/>
          </a:p>
          <a:p>
            <a:pPr marL="0" indent="0">
              <a:buFont typeface="Arial" panose="020B0604020202020204" pitchFamily="34" charset="0"/>
              <a:buNone/>
            </a:pPr>
            <a:endParaRPr lang="en-US" dirty="0"/>
          </a:p>
        </p:txBody>
      </p:sp>
      <p:pic>
        <p:nvPicPr>
          <p:cNvPr id="10" name="Picture 9" descr="Diagram&#10;&#10;Description automatically generated">
            <a:extLst>
              <a:ext uri="{FF2B5EF4-FFF2-40B4-BE49-F238E27FC236}">
                <a16:creationId xmlns:a16="http://schemas.microsoft.com/office/drawing/2014/main" id="{0EC6FBDC-84F5-A0CE-9117-F2C7F08774C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52064" y="1666962"/>
            <a:ext cx="3187092" cy="2254839"/>
          </a:xfrm>
          <a:prstGeom prst="rect">
            <a:avLst/>
          </a:prstGeom>
          <a:ln w="12700">
            <a:solidFill>
              <a:schemeClr val="bg2">
                <a:lumMod val="90000"/>
              </a:schemeClr>
            </a:solidFill>
          </a:ln>
        </p:spPr>
      </p:pic>
      <p:pic>
        <p:nvPicPr>
          <p:cNvPr id="18" name="Picture 17" descr="Graphical user interface, application&#10;&#10;Description automatically generated">
            <a:extLst>
              <a:ext uri="{FF2B5EF4-FFF2-40B4-BE49-F238E27FC236}">
                <a16:creationId xmlns:a16="http://schemas.microsoft.com/office/drawing/2014/main" id="{58D08F37-2451-2615-A70A-D3AA09FB6E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17819" y="4001294"/>
            <a:ext cx="2362390" cy="1671370"/>
          </a:xfrm>
          <a:prstGeom prst="rect">
            <a:avLst/>
          </a:prstGeom>
          <a:ln>
            <a:solidFill>
              <a:schemeClr val="bg2">
                <a:lumMod val="90000"/>
              </a:schemeClr>
            </a:solidFill>
          </a:ln>
        </p:spPr>
      </p:pic>
      <p:pic>
        <p:nvPicPr>
          <p:cNvPr id="20" name="Picture 19" descr="Text, timeline&#10;&#10;Description automatically generated">
            <a:extLst>
              <a:ext uri="{FF2B5EF4-FFF2-40B4-BE49-F238E27FC236}">
                <a16:creationId xmlns:a16="http://schemas.microsoft.com/office/drawing/2014/main" id="{414BE7C2-E564-B003-796C-234CBA1020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23014" y="1666962"/>
            <a:ext cx="1876733" cy="1326330"/>
          </a:xfrm>
          <a:prstGeom prst="rect">
            <a:avLst/>
          </a:prstGeom>
          <a:ln>
            <a:solidFill>
              <a:schemeClr val="bg2">
                <a:lumMod val="90000"/>
              </a:schemeClr>
            </a:solidFill>
          </a:ln>
        </p:spPr>
      </p:pic>
      <p:pic>
        <p:nvPicPr>
          <p:cNvPr id="22" name="Picture 21" descr="A picture containing graphical user interface&#10;&#10;Description automatically generated">
            <a:extLst>
              <a:ext uri="{FF2B5EF4-FFF2-40B4-BE49-F238E27FC236}">
                <a16:creationId xmlns:a16="http://schemas.microsoft.com/office/drawing/2014/main" id="{BBAD7EE0-A876-584E-F07E-4979E40BEF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95664" y="4058889"/>
            <a:ext cx="2274294" cy="1607295"/>
          </a:xfrm>
          <a:prstGeom prst="rect">
            <a:avLst/>
          </a:prstGeom>
          <a:ln>
            <a:solidFill>
              <a:schemeClr val="bg2">
                <a:lumMod val="90000"/>
              </a:schemeClr>
            </a:solidFill>
          </a:ln>
        </p:spPr>
      </p:pic>
      <p:sp>
        <p:nvSpPr>
          <p:cNvPr id="28" name="Content Placeholder 27">
            <a:extLst>
              <a:ext uri="{FF2B5EF4-FFF2-40B4-BE49-F238E27FC236}">
                <a16:creationId xmlns:a16="http://schemas.microsoft.com/office/drawing/2014/main" id="{D12A55E9-4AED-F112-B418-09728B5A458A}"/>
              </a:ext>
            </a:extLst>
          </p:cNvPr>
          <p:cNvSpPr>
            <a:spLocks noGrp="1"/>
          </p:cNvSpPr>
          <p:nvPr>
            <p:ph idx="1"/>
          </p:nvPr>
        </p:nvSpPr>
        <p:spPr/>
        <p:txBody>
          <a:bodyPr>
            <a:normAutofit/>
          </a:bodyPr>
          <a:lstStyle/>
          <a:p>
            <a:r>
              <a:rPr lang="en-US" sz="2400" dirty="0"/>
              <a:t>June 30</a:t>
            </a:r>
            <a:r>
              <a:rPr lang="en-US" sz="2400" baseline="30000" dirty="0"/>
              <a:t>th</a:t>
            </a:r>
            <a:r>
              <a:rPr lang="en-US" sz="2400" dirty="0"/>
              <a:t> – Oct 3</a:t>
            </a:r>
            <a:r>
              <a:rPr lang="en-US" sz="2400" baseline="30000" dirty="0"/>
              <a:t>rd</a:t>
            </a:r>
            <a:r>
              <a:rPr lang="en-US" sz="2400" dirty="0"/>
              <a:t> ‘22</a:t>
            </a:r>
          </a:p>
          <a:p>
            <a:r>
              <a:rPr lang="en-US" sz="2400" dirty="0"/>
              <a:t>6 x Public Info Events</a:t>
            </a:r>
          </a:p>
          <a:p>
            <a:r>
              <a:rPr lang="en-US" sz="2400" dirty="0"/>
              <a:t>5 x Community Forums</a:t>
            </a:r>
          </a:p>
          <a:p>
            <a:r>
              <a:rPr lang="en-US" sz="2400" dirty="0"/>
              <a:t>Approx. 3,000 submissions </a:t>
            </a:r>
            <a:r>
              <a:rPr lang="en-US" sz="1400" dirty="0"/>
              <a:t>(2,284 online + 694 email/hardcopy)  </a:t>
            </a:r>
          </a:p>
          <a:p>
            <a:r>
              <a:rPr lang="en-US" sz="2400" dirty="0"/>
              <a:t>35 x Local Groups </a:t>
            </a:r>
          </a:p>
          <a:p>
            <a:r>
              <a:rPr lang="en-US" sz="2400" dirty="0"/>
              <a:t>Approx. 130 Landowner mtgs</a:t>
            </a:r>
          </a:p>
        </p:txBody>
      </p:sp>
    </p:spTree>
    <p:extLst>
      <p:ext uri="{BB962C8B-B14F-4D97-AF65-F5344CB8AC3E}">
        <p14:creationId xmlns:p14="http://schemas.microsoft.com/office/powerpoint/2010/main" val="487030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4631</TotalTime>
  <Words>1422</Words>
  <Application>Microsoft Office PowerPoint</Application>
  <PresentationFormat>Widescreen</PresentationFormat>
  <Paragraphs>202</Paragraphs>
  <Slides>39</Slides>
  <Notes>32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Arial</vt:lpstr>
      <vt:lpstr>Calibri</vt:lpstr>
      <vt:lpstr>Calibri Light</vt:lpstr>
      <vt:lpstr>Symbol</vt:lpstr>
      <vt:lpstr>Office Theme</vt:lpstr>
      <vt:lpstr>1_Office Theme</vt:lpstr>
      <vt:lpstr>2_Office Theme</vt:lpstr>
      <vt:lpstr>Office Theme</vt:lpstr>
      <vt:lpstr>PowerPoint Presentation</vt:lpstr>
      <vt:lpstr>            </vt:lpstr>
      <vt:lpstr>            </vt:lpstr>
      <vt:lpstr>            </vt:lpstr>
      <vt:lpstr>            </vt:lpstr>
      <vt:lpstr>            </vt:lpstr>
      <vt:lpstr>PowerPoint Presentation</vt:lpstr>
      <vt:lpstr>            </vt:lpstr>
      <vt:lpstr>First Public Consultation</vt:lpstr>
      <vt:lpstr>            </vt:lpstr>
      <vt:lpstr>            </vt:lpstr>
      <vt:lpstr>            </vt:lpstr>
      <vt:lpstr>            </vt:lpstr>
      <vt:lpstr>PowerPoint Presentation</vt:lpstr>
      <vt:lpstr>            </vt:lpstr>
      <vt:lpstr>            </vt:lpstr>
      <vt:lpstr>PowerPoint Presentation</vt:lpstr>
      <vt:lpstr>            </vt:lpstr>
      <vt:lpstr>            </vt:lpstr>
      <vt:lpstr>            </vt:lpstr>
      <vt:lpstr>            </vt:lpstr>
      <vt:lpstr>            </vt:lpstr>
      <vt:lpstr>            </vt:lpstr>
      <vt:lpstr>            </vt:lpstr>
      <vt:lpstr>STC K - Kinsale Road to Douglas</vt:lpstr>
      <vt:lpstr>STC K - Kinsale Road to Douglas</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Transport in Cork</dc:title>
  <dc:creator>Terry Brennan</dc:creator>
  <cp:lastModifiedBy>Terry Brennan</cp:lastModifiedBy>
  <cp:revision>90</cp:revision>
  <dcterms:created xsi:type="dcterms:W3CDTF">2023-03-25T14:24:28Z</dcterms:created>
  <dcterms:modified xsi:type="dcterms:W3CDTF">2023-05-29T14:52:22Z</dcterms:modified>
</cp:coreProperties>
</file>